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36"/>
  </p:notesMasterIdLst>
  <p:sldIdLst>
    <p:sldId id="256" r:id="rId4"/>
    <p:sldId id="257" r:id="rId5"/>
    <p:sldId id="279" r:id="rId6"/>
    <p:sldId id="258" r:id="rId7"/>
    <p:sldId id="259" r:id="rId8"/>
    <p:sldId id="278" r:id="rId9"/>
    <p:sldId id="260" r:id="rId10"/>
    <p:sldId id="261" r:id="rId11"/>
    <p:sldId id="264" r:id="rId12"/>
    <p:sldId id="265" r:id="rId13"/>
    <p:sldId id="290" r:id="rId14"/>
    <p:sldId id="289" r:id="rId15"/>
    <p:sldId id="268" r:id="rId16"/>
    <p:sldId id="367" r:id="rId17"/>
    <p:sldId id="371" r:id="rId18"/>
    <p:sldId id="368" r:id="rId19"/>
    <p:sldId id="370" r:id="rId20"/>
    <p:sldId id="369" r:id="rId21"/>
    <p:sldId id="273" r:id="rId22"/>
    <p:sldId id="408" r:id="rId23"/>
    <p:sldId id="569" r:id="rId24"/>
    <p:sldId id="274" r:id="rId25"/>
    <p:sldId id="285" r:id="rId26"/>
    <p:sldId id="282" r:id="rId27"/>
    <p:sldId id="286" r:id="rId28"/>
    <p:sldId id="288" r:id="rId29"/>
    <p:sldId id="287" r:id="rId30"/>
    <p:sldId id="269" r:id="rId31"/>
    <p:sldId id="270" r:id="rId32"/>
    <p:sldId id="272" r:id="rId33"/>
    <p:sldId id="276" r:id="rId34"/>
    <p:sldId id="27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13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84DFC-CE60-40F4-849E-622AC33A62B2}" type="datetimeFigureOut">
              <a:rPr lang="en-GB" smtClean="0"/>
              <a:t>20/11/2020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EC0B49-99A2-463C-9621-4B39F886B4D6}" type="slidenum">
              <a:rPr lang="en-GB" smtClean="0"/>
              <a:t>‹#›</a:t>
            </a:fld>
            <a:endParaRPr lang="en-GB"/>
          </a:p>
        </p:txBody>
      </p:sp>
    </p:spTree>
    <p:extLst>
      <p:ext uri="{BB962C8B-B14F-4D97-AF65-F5344CB8AC3E}">
        <p14:creationId xmlns:p14="http://schemas.microsoft.com/office/powerpoint/2010/main" val="251779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35013"/>
            <a:ext cx="4841875" cy="3630612"/>
          </a:xfrm>
        </p:spPr>
      </p:sp>
      <p:sp>
        <p:nvSpPr>
          <p:cNvPr id="3" name="Notes Placeholder 2"/>
          <p:cNvSpPr>
            <a:spLocks noGrp="1"/>
          </p:cNvSpPr>
          <p:nvPr>
            <p:ph type="body" idx="1"/>
          </p:nvPr>
        </p:nvSpPr>
        <p:spPr/>
        <p:txBody>
          <a:bodyPr/>
          <a:lstStyle/>
          <a:p>
            <a:r>
              <a:rPr lang="en-GB" dirty="0"/>
              <a:t>Elder Financial Abuse – majority between the ages of 80 – 89 and living alone. Those who are single or widowed are also at </a:t>
            </a:r>
            <a:r>
              <a:rPr lang="en-GB" b="1" dirty="0"/>
              <a:t>risk</a:t>
            </a:r>
            <a:r>
              <a:rPr lang="en-GB" dirty="0"/>
              <a:t>. Incidence increases with age for men.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272C43A-13B4-40CE-BF20-A786B048B65A}"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410323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35013"/>
            <a:ext cx="4841875" cy="363061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imes New Roman" charset="0"/>
                <a:ea typeface="ＭＳ Ｐゴシック" charset="0"/>
              </a:rPr>
              <a:t>Partnership working within safeguarding enquiries and criminal investigations: </a:t>
            </a:r>
            <a:endParaRPr kumimoji="0" lang="en-GB" sz="1200" b="0" i="0" u="none" strike="noStrike" kern="1200" cap="none" spc="0" normalizeH="0" baseline="0" noProof="0" dirty="0">
              <a:ln>
                <a:noFill/>
              </a:ln>
              <a:solidFill>
                <a:srgbClr val="000000"/>
              </a:solidFill>
              <a:effectLst/>
              <a:uLnTx/>
              <a:uFillTx/>
              <a:latin typeface="Times New Roman" charset="0"/>
              <a:ea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charset="0"/>
                <a:ea typeface="ＭＳ Ｐゴシック" charset="0"/>
              </a:rPr>
              <a:t>If, as a result of a safeguarding concern, both a safeguarding enquiry and a criminal investigation are required the following will apply: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charset="0"/>
                <a:ea typeface="ＭＳ Ｐゴシック" charset="0"/>
              </a:rPr>
              <a:t>The Safeguarding will take primacy (Investigation will run alongside).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charset="0"/>
                <a:ea typeface="ＭＳ Ｐゴシック" charset="0"/>
              </a:rPr>
              <a:t>Depending on the nature of the safeguarding concern, a joint visit to the adult may need to take place with the police and the Lead Enquiry Officer.</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272C43A-13B4-40CE-BF20-A786B048B65A}"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936513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35013"/>
            <a:ext cx="4841875" cy="3630612"/>
          </a:xfrm>
        </p:spPr>
      </p:sp>
      <p:sp>
        <p:nvSpPr>
          <p:cNvPr id="3" name="Notes Placeholder 2"/>
          <p:cNvSpPr>
            <a:spLocks noGrp="1"/>
          </p:cNvSpPr>
          <p:nvPr>
            <p:ph type="body" idx="1"/>
          </p:nvPr>
        </p:nvSpPr>
        <p:spPr/>
        <p:txBody>
          <a:bodyPr/>
          <a:lstStyle/>
          <a:p>
            <a:r>
              <a:rPr lang="en-GB" dirty="0"/>
              <a:t>Police Response to Financial Abuse.</a:t>
            </a:r>
          </a:p>
          <a:p>
            <a:r>
              <a:rPr lang="en-GB" dirty="0"/>
              <a:t>HOCR &amp; NCRS assessment. If it’s reported as an offence from a </a:t>
            </a:r>
            <a:r>
              <a:rPr lang="en-GB"/>
              <a:t>third party </a:t>
            </a:r>
            <a:r>
              <a:rPr lang="en-GB" dirty="0"/>
              <a:t>professional, it will be crimed.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272C43A-13B4-40CE-BF20-A786B048B65A}"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04432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35013"/>
            <a:ext cx="4841875" cy="3630612"/>
          </a:xfrm>
        </p:spPr>
      </p:sp>
      <p:sp>
        <p:nvSpPr>
          <p:cNvPr id="3" name="Notes Placeholder 2"/>
          <p:cNvSpPr>
            <a:spLocks noGrp="1"/>
          </p:cNvSpPr>
          <p:nvPr>
            <p:ph type="body" idx="1"/>
          </p:nvPr>
        </p:nvSpPr>
        <p:spPr/>
        <p:txBody>
          <a:bodyPr/>
          <a:lstStyle/>
          <a:p>
            <a:r>
              <a:rPr lang="en-GB" sz="1200" dirty="0"/>
              <a:t>A multi- agency planning meeting may need to be convened to agree:</a:t>
            </a:r>
          </a:p>
          <a:p>
            <a:r>
              <a:rPr lang="en-GB" sz="1200" dirty="0"/>
              <a:t>The safeguarding plan for the adult and any other vulnerable adults including the suspect.</a:t>
            </a:r>
          </a:p>
          <a:p>
            <a:pPr lvl="0"/>
            <a:r>
              <a:rPr lang="en-GB" sz="1200" dirty="0"/>
              <a:t>The lead individual for each action within the safeguarding plan.</a:t>
            </a:r>
          </a:p>
          <a:p>
            <a:pPr lvl="0"/>
            <a:r>
              <a:rPr lang="en-GB" sz="1200" dirty="0"/>
              <a:t>Ownership of any actions ancillary to the investigation (e.g. Disclosure and Barring Service referrals).</a:t>
            </a:r>
          </a:p>
          <a:p>
            <a:pPr lvl="0"/>
            <a:r>
              <a:rPr lang="en-GB" sz="1200" dirty="0"/>
              <a:t>The process and time scales for ongoing updates and reviews. </a:t>
            </a:r>
          </a:p>
          <a:p>
            <a:pPr marL="342900" marR="0" lvl="0" indent="-342900" algn="l" defTabSz="914400" rtl="0" eaLnBrk="0" fontAlgn="base" latinLnBrk="0" hangingPunct="0">
              <a:lnSpc>
                <a:spcPct val="100000"/>
              </a:lnSpc>
              <a:spcBef>
                <a:spcPct val="20000"/>
              </a:spcBef>
              <a:spcAft>
                <a:spcPct val="0"/>
              </a:spcAft>
              <a:buClr>
                <a:srgbClr val="FF3300"/>
              </a:buClr>
              <a:buSzTx/>
              <a:buFont typeface="Wingdings" panose="05000000000000000000" pitchFamily="2" charset="2"/>
              <a:buChar char="n"/>
              <a:tabLst/>
              <a:defRPr/>
            </a:pPr>
            <a:r>
              <a:rPr kumimoji="0" lang="en-GB" sz="1200" b="1" i="0" u="none" strike="noStrike" kern="0" cap="none" spc="0" normalizeH="0" baseline="0" noProof="0" dirty="0">
                <a:ln>
                  <a:noFill/>
                </a:ln>
                <a:solidFill>
                  <a:srgbClr val="000000"/>
                </a:solidFill>
                <a:effectLst/>
                <a:uLnTx/>
                <a:uFillTx/>
                <a:latin typeface="Arial"/>
                <a:ea typeface="ＭＳ Ｐゴシック"/>
              </a:rPr>
              <a:t>Ending safeguarding enquiries when a criminal investigation is ongoing</a:t>
            </a:r>
            <a:endParaRPr kumimoji="0" lang="en-GB" sz="1200" b="0" i="0" u="none" strike="noStrike" kern="0" cap="none" spc="0" normalizeH="0" baseline="0" noProof="0" dirty="0">
              <a:ln>
                <a:noFill/>
              </a:ln>
              <a:solidFill>
                <a:srgbClr val="000000"/>
              </a:solidFill>
              <a:effectLst/>
              <a:uLnTx/>
              <a:uFillTx/>
              <a:latin typeface="Arial"/>
              <a:ea typeface="ＭＳ Ｐゴシック"/>
            </a:endParaRPr>
          </a:p>
          <a:p>
            <a:pPr marL="342900" marR="0" lvl="0" indent="-342900" algn="l" defTabSz="914400" rtl="0" eaLnBrk="0" fontAlgn="base" latinLnBrk="0" hangingPunct="0">
              <a:lnSpc>
                <a:spcPct val="100000"/>
              </a:lnSpc>
              <a:spcBef>
                <a:spcPct val="20000"/>
              </a:spcBef>
              <a:spcAft>
                <a:spcPct val="0"/>
              </a:spcAft>
              <a:buClr>
                <a:srgbClr val="FF3300"/>
              </a:buClr>
              <a:buSzTx/>
              <a:buFont typeface="Wingdings" panose="05000000000000000000" pitchFamily="2" charset="2"/>
              <a:buChar char="n"/>
              <a:tabLst/>
              <a:defRPr/>
            </a:pPr>
            <a:r>
              <a:rPr kumimoji="0" lang="en-GB" sz="1200" b="0" i="0" u="none" strike="noStrike" kern="0" cap="none" spc="0" normalizeH="0" baseline="0" noProof="0" dirty="0">
                <a:ln>
                  <a:noFill/>
                </a:ln>
                <a:solidFill>
                  <a:srgbClr val="000000"/>
                </a:solidFill>
                <a:effectLst/>
                <a:uLnTx/>
                <a:uFillTx/>
                <a:latin typeface="Arial"/>
                <a:ea typeface="ＭＳ Ｐゴシック"/>
              </a:rPr>
              <a:t>When there is a safeguarding enquiry involving a criminal investigation, the police will lead the criminal investigation and contribute towards the safeguarding enquiry.</a:t>
            </a:r>
          </a:p>
          <a:p>
            <a:pPr marL="342900" marR="0" lvl="0" indent="-342900" algn="l" defTabSz="914400" rtl="0" eaLnBrk="0" fontAlgn="base" latinLnBrk="0" hangingPunct="0">
              <a:lnSpc>
                <a:spcPct val="100000"/>
              </a:lnSpc>
              <a:spcBef>
                <a:spcPct val="20000"/>
              </a:spcBef>
              <a:spcAft>
                <a:spcPct val="0"/>
              </a:spcAft>
              <a:buClr>
                <a:srgbClr val="FF3300"/>
              </a:buClr>
              <a:buSzTx/>
              <a:buFont typeface="Wingdings" panose="05000000000000000000" pitchFamily="2" charset="2"/>
              <a:buChar char="n"/>
              <a:tabLst/>
              <a:defRPr/>
            </a:pPr>
            <a:r>
              <a:rPr kumimoji="0" lang="en-GB" sz="1200" b="0" i="0" u="none" strike="noStrike" kern="0" cap="none" spc="0" normalizeH="0" baseline="0" noProof="0" dirty="0">
                <a:ln>
                  <a:noFill/>
                </a:ln>
                <a:solidFill>
                  <a:srgbClr val="000000"/>
                </a:solidFill>
                <a:effectLst/>
                <a:uLnTx/>
                <a:uFillTx/>
                <a:latin typeface="Arial"/>
                <a:ea typeface="ＭＳ Ｐゴシック"/>
              </a:rPr>
              <a:t>The criminal investigation may be closed whilst a safeguarding enquiry is still ongoing. The police may notify the local authority on the outcome of the criminal investigation and at which point any further follow up or further safeguarding enquiry required will be led by the local authority.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272C43A-13B4-40CE-BF20-A786B048B65A}"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33225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735013"/>
            <a:ext cx="4841875" cy="3630612"/>
          </a:xfrm>
        </p:spPr>
      </p:sp>
      <p:sp>
        <p:nvSpPr>
          <p:cNvPr id="3" name="Notes Placeholder 2"/>
          <p:cNvSpPr>
            <a:spLocks noGrp="1"/>
          </p:cNvSpPr>
          <p:nvPr>
            <p:ph type="body" idx="1"/>
          </p:nvPr>
        </p:nvSpPr>
        <p:spPr/>
        <p:txBody>
          <a:bodyPr/>
          <a:lstStyle/>
          <a:p>
            <a:pPr>
              <a:lnSpc>
                <a:spcPct val="107000"/>
              </a:lnSpc>
              <a:spcAft>
                <a:spcPts val="600"/>
              </a:spcAft>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Information about a suspected crime should be shared with the police, examples such as:</a:t>
            </a:r>
            <a:endParaRPr lang="en-GB" sz="12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If others are, or may be, at risk of abuse or neglect.</a:t>
            </a:r>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Where there are legal or professional responsibilities of staff and concerns of neglect or abuse have been raised. </a:t>
            </a:r>
          </a:p>
          <a:p>
            <a:pPr lvl="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If the adult is believed to be subject to undue influence such that they are unable to exercise free will, for example Modern Slavery, controlling and coercive behaviour or domestic violence and abuse.</a:t>
            </a:r>
          </a:p>
          <a:p>
            <a:pPr lvl="0">
              <a:lnSpc>
                <a:spcPct val="107000"/>
              </a:lnSpc>
              <a:spcAft>
                <a:spcPts val="800"/>
              </a:spcAft>
              <a:buSzPts val="1000"/>
              <a:buFont typeface="Symbol" panose="05050102010706020507" pitchFamily="18" charset="2"/>
              <a:buChar char=""/>
              <a:tabLst>
                <a:tab pos="457200" algn="l"/>
              </a:tabLst>
            </a:pPr>
            <a:r>
              <a:rPr lang="en-GB" sz="1200" dirty="0">
                <a:solidFill>
                  <a:srgbClr val="000000"/>
                </a:solidFill>
                <a:latin typeface="Arial" panose="020B0604020202020204" pitchFamily="34" charset="0"/>
                <a:cs typeface="Arial" panose="020B0604020202020204" pitchFamily="34" charset="0"/>
              </a:rPr>
              <a:t>Evidential Test – Admissibility, credibility and reliability of the material. If these are met, we will then consider the Public interest Test.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272C43A-13B4-40CE-BF20-A786B048B65A}" type="slidenum">
              <a:rPr kumimoji="0" lang="en-US" altLang="en-US" sz="1000" b="0" i="1"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0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72807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EFE914-7BC9-44B6-BB61-CFCA6305EC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95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be available.</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CD6A8E-F9EB-654F-8D74-3904E829FA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494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CE0EC3-28D6-4D95-8C42-D6B88C8F304F}"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1126371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E0EC3-28D6-4D95-8C42-D6B88C8F304F}"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286791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E0EC3-28D6-4D95-8C42-D6B88C8F304F}"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4183263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F407670-B9F5-4CB4-A9FD-06ED68BB6B16}" type="slidenum">
              <a:rPr lang="en-US" altLang="en-US"/>
              <a:pPr>
                <a:defRPr/>
              </a:pPr>
              <a:t>‹#›</a:t>
            </a:fld>
            <a:endParaRPr lang="en-US" altLang="en-US" dirty="0"/>
          </a:p>
        </p:txBody>
      </p:sp>
    </p:spTree>
    <p:extLst>
      <p:ext uri="{BB962C8B-B14F-4D97-AF65-F5344CB8AC3E}">
        <p14:creationId xmlns:p14="http://schemas.microsoft.com/office/powerpoint/2010/main" val="2173222115"/>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542FC58-D198-4F26-A3DD-1FCF77E1BB02}" type="slidenum">
              <a:rPr lang="en-US" altLang="en-US"/>
              <a:pPr>
                <a:defRPr/>
              </a:pPr>
              <a:t>‹#›</a:t>
            </a:fld>
            <a:endParaRPr lang="en-US" altLang="en-US" dirty="0"/>
          </a:p>
        </p:txBody>
      </p:sp>
    </p:spTree>
    <p:extLst>
      <p:ext uri="{BB962C8B-B14F-4D97-AF65-F5344CB8AC3E}">
        <p14:creationId xmlns:p14="http://schemas.microsoft.com/office/powerpoint/2010/main" val="3770097111"/>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4C888C76-C310-4F82-84BA-DEE7D32A1A75}" type="slidenum">
              <a:rPr lang="en-US" altLang="en-US"/>
              <a:pPr>
                <a:defRPr/>
              </a:pPr>
              <a:t>‹#›</a:t>
            </a:fld>
            <a:endParaRPr lang="en-US" altLang="en-US" dirty="0"/>
          </a:p>
        </p:txBody>
      </p:sp>
    </p:spTree>
    <p:extLst>
      <p:ext uri="{BB962C8B-B14F-4D97-AF65-F5344CB8AC3E}">
        <p14:creationId xmlns:p14="http://schemas.microsoft.com/office/powerpoint/2010/main" val="1023164622"/>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88938" y="2276475"/>
            <a:ext cx="4030662"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72000" y="2276475"/>
            <a:ext cx="403225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152724E3-98DA-4B4C-9BFB-40AE575D55B2}" type="slidenum">
              <a:rPr lang="en-US" altLang="en-US"/>
              <a:pPr>
                <a:defRPr/>
              </a:pPr>
              <a:t>‹#›</a:t>
            </a:fld>
            <a:endParaRPr lang="en-US" altLang="en-US" dirty="0"/>
          </a:p>
        </p:txBody>
      </p:sp>
    </p:spTree>
    <p:extLst>
      <p:ext uri="{BB962C8B-B14F-4D97-AF65-F5344CB8AC3E}">
        <p14:creationId xmlns:p14="http://schemas.microsoft.com/office/powerpoint/2010/main" val="2007571186"/>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15B275BB-88F4-4AFB-A01B-E69309CC299C}" type="slidenum">
              <a:rPr lang="en-US" altLang="en-US"/>
              <a:pPr>
                <a:defRPr/>
              </a:pPr>
              <a:t>‹#›</a:t>
            </a:fld>
            <a:endParaRPr lang="en-US" altLang="en-US" dirty="0"/>
          </a:p>
        </p:txBody>
      </p:sp>
    </p:spTree>
    <p:extLst>
      <p:ext uri="{BB962C8B-B14F-4D97-AF65-F5344CB8AC3E}">
        <p14:creationId xmlns:p14="http://schemas.microsoft.com/office/powerpoint/2010/main" val="2156501303"/>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099AB45-1740-4759-B416-3AABC970618C}" type="slidenum">
              <a:rPr lang="en-US" altLang="en-US"/>
              <a:pPr>
                <a:defRPr/>
              </a:pPr>
              <a:t>‹#›</a:t>
            </a:fld>
            <a:endParaRPr lang="en-US" altLang="en-US" dirty="0"/>
          </a:p>
        </p:txBody>
      </p:sp>
    </p:spTree>
    <p:extLst>
      <p:ext uri="{BB962C8B-B14F-4D97-AF65-F5344CB8AC3E}">
        <p14:creationId xmlns:p14="http://schemas.microsoft.com/office/powerpoint/2010/main" val="2760068322"/>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4AF5AC34-81B5-4E71-A82A-5867D7EF50C7}" type="slidenum">
              <a:rPr lang="en-US" altLang="en-US"/>
              <a:pPr>
                <a:defRPr/>
              </a:pPr>
              <a:t>‹#›</a:t>
            </a:fld>
            <a:endParaRPr lang="en-US" altLang="en-US" dirty="0"/>
          </a:p>
        </p:txBody>
      </p:sp>
    </p:spTree>
    <p:extLst>
      <p:ext uri="{BB962C8B-B14F-4D97-AF65-F5344CB8AC3E}">
        <p14:creationId xmlns:p14="http://schemas.microsoft.com/office/powerpoint/2010/main" val="2280404301"/>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E8D40838-64F5-492B-A208-AA8140449168}" type="slidenum">
              <a:rPr lang="en-US" altLang="en-US"/>
              <a:pPr>
                <a:defRPr/>
              </a:pPr>
              <a:t>‹#›</a:t>
            </a:fld>
            <a:endParaRPr lang="en-US" altLang="en-US" dirty="0"/>
          </a:p>
        </p:txBody>
      </p:sp>
    </p:spTree>
    <p:extLst>
      <p:ext uri="{BB962C8B-B14F-4D97-AF65-F5344CB8AC3E}">
        <p14:creationId xmlns:p14="http://schemas.microsoft.com/office/powerpoint/2010/main" val="2839832692"/>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CE0EC3-28D6-4D95-8C42-D6B88C8F304F}"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1683967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5D39AEF4-E9EE-463A-9531-F38A65F61997}" type="slidenum">
              <a:rPr lang="en-US" altLang="en-US"/>
              <a:pPr>
                <a:defRPr/>
              </a:pPr>
              <a:t>‹#›</a:t>
            </a:fld>
            <a:endParaRPr lang="en-US" altLang="en-US" dirty="0"/>
          </a:p>
        </p:txBody>
      </p:sp>
    </p:spTree>
    <p:extLst>
      <p:ext uri="{BB962C8B-B14F-4D97-AF65-F5344CB8AC3E}">
        <p14:creationId xmlns:p14="http://schemas.microsoft.com/office/powerpoint/2010/main" val="1295195055"/>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43458201-FB04-46BC-BCE8-541B2B682883}" type="slidenum">
              <a:rPr lang="en-US" altLang="en-US"/>
              <a:pPr>
                <a:defRPr/>
              </a:pPr>
              <a:t>‹#›</a:t>
            </a:fld>
            <a:endParaRPr lang="en-US" altLang="en-US" dirty="0"/>
          </a:p>
        </p:txBody>
      </p:sp>
    </p:spTree>
    <p:extLst>
      <p:ext uri="{BB962C8B-B14F-4D97-AF65-F5344CB8AC3E}">
        <p14:creationId xmlns:p14="http://schemas.microsoft.com/office/powerpoint/2010/main" val="3867038472"/>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613" y="1125538"/>
            <a:ext cx="2052637" cy="518318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88938" y="1125538"/>
            <a:ext cx="6010275" cy="51831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4A21BE6-AE11-40E8-8736-247DA16BAFDB}" type="slidenum">
              <a:rPr lang="en-US" altLang="en-US"/>
              <a:pPr>
                <a:defRPr/>
              </a:pPr>
              <a:t>‹#›</a:t>
            </a:fld>
            <a:endParaRPr lang="en-US" altLang="en-US" dirty="0"/>
          </a:p>
        </p:txBody>
      </p:sp>
    </p:spTree>
    <p:extLst>
      <p:ext uri="{BB962C8B-B14F-4D97-AF65-F5344CB8AC3E}">
        <p14:creationId xmlns:p14="http://schemas.microsoft.com/office/powerpoint/2010/main" val="311844888"/>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8938" y="1125538"/>
            <a:ext cx="8215312" cy="518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DA188CE8-ABE8-4D08-85BB-C8BF26D78E22}" type="slidenum">
              <a:rPr lang="en-US" altLang="en-US"/>
              <a:pPr>
                <a:defRPr/>
              </a:pPr>
              <a:t>‹#›</a:t>
            </a:fld>
            <a:endParaRPr lang="en-US" altLang="en-US" dirty="0"/>
          </a:p>
        </p:txBody>
      </p:sp>
    </p:spTree>
    <p:extLst>
      <p:ext uri="{BB962C8B-B14F-4D97-AF65-F5344CB8AC3E}">
        <p14:creationId xmlns:p14="http://schemas.microsoft.com/office/powerpoint/2010/main" val="1045462592"/>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8866" y="416877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366031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Gradient foot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04148"/>
            <a:ext cx="9144000" cy="1153852"/>
          </a:xfrm>
          <a:prstGeom prst="rect">
            <a:avLst/>
          </a:prstGeom>
        </p:spPr>
      </p:pic>
      <p:sp>
        <p:nvSpPr>
          <p:cNvPr id="8" name="Content Placeholder 1"/>
          <p:cNvSpPr>
            <a:spLocks noGrp="1"/>
          </p:cNvSpPr>
          <p:nvPr>
            <p:ph idx="1"/>
          </p:nvPr>
        </p:nvSpPr>
        <p:spPr>
          <a:xfrm>
            <a:off x="331649" y="1556792"/>
            <a:ext cx="8147248" cy="864096"/>
          </a:xfrm>
          <a:prstGeom prst="rect">
            <a:avLst/>
          </a:prstGeom>
        </p:spPr>
        <p:txBody>
          <a:bodyPr/>
          <a:lstStyle>
            <a:lvl1pPr>
              <a:defRPr sz="2000"/>
            </a:lvl1pPr>
          </a:lstStyle>
          <a:p>
            <a:pPr marL="0" indent="0">
              <a:buNone/>
            </a:pPr>
            <a:r>
              <a:rPr lang="en-US" sz="4000" b="1" dirty="0">
                <a:solidFill>
                  <a:srgbClr val="144697"/>
                </a:solidFill>
                <a:latin typeface="L Frutiger Light"/>
                <a:cs typeface="L Frutiger Light"/>
              </a:rPr>
              <a:t>Slide title</a:t>
            </a:r>
          </a:p>
        </p:txBody>
      </p:sp>
      <p:pic>
        <p:nvPicPr>
          <p:cNvPr id="4" name="Picture 3">
            <a:extLst>
              <a:ext uri="{FF2B5EF4-FFF2-40B4-BE49-F238E27FC236}">
                <a16:creationId xmlns:a16="http://schemas.microsoft.com/office/drawing/2014/main" id="{17915FD9-2467-4CA7-90E5-088B1249C85D}"/>
              </a:ext>
            </a:extLst>
          </p:cNvPr>
          <p:cNvPicPr>
            <a:picLocks noChangeAspect="1"/>
          </p:cNvPicPr>
          <p:nvPr userDrawn="1"/>
        </p:nvPicPr>
        <p:blipFill>
          <a:blip r:embed="rId3"/>
          <a:stretch>
            <a:fillRect/>
          </a:stretch>
        </p:blipFill>
        <p:spPr>
          <a:xfrm>
            <a:off x="331649" y="404664"/>
            <a:ext cx="2448272" cy="576354"/>
          </a:xfrm>
          <a:prstGeom prst="rect">
            <a:avLst/>
          </a:prstGeom>
        </p:spPr>
      </p:pic>
    </p:spTree>
    <p:extLst>
      <p:ext uri="{BB962C8B-B14F-4D97-AF65-F5344CB8AC3E}">
        <p14:creationId xmlns:p14="http://schemas.microsoft.com/office/powerpoint/2010/main" val="1946408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654239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3879654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16630128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96290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E0EC3-28D6-4D95-8C42-D6B88C8F304F}" type="datetimeFigureOut">
              <a:rPr lang="en-GB" smtClean="0"/>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328788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452393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636347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1984406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329549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E46E38-1820-402B-8446-BDA881F8356E}" type="datetimeFigureOut">
              <a:rPr lang="en-GB" smtClean="0"/>
              <a:t>20/11/2020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797BEDE-0800-4941-81DD-D75D7F7EA2A3}" type="slidenum">
              <a:rPr lang="en-GB" smtClean="0"/>
              <a:t>‹#›</a:t>
            </a:fld>
            <a:endParaRPr lang="en-GB" dirty="0"/>
          </a:p>
        </p:txBody>
      </p:sp>
    </p:spTree>
    <p:extLst>
      <p:ext uri="{BB962C8B-B14F-4D97-AF65-F5344CB8AC3E}">
        <p14:creationId xmlns:p14="http://schemas.microsoft.com/office/powerpoint/2010/main" val="2081168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24973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CE0EC3-28D6-4D95-8C42-D6B88C8F304F}"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82895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CE0EC3-28D6-4D95-8C42-D6B88C8F304F}" type="datetimeFigureOut">
              <a:rPr lang="en-GB" smtClean="0"/>
              <a:t>20/11/2020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232230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CE0EC3-28D6-4D95-8C42-D6B88C8F304F}" type="datetimeFigureOut">
              <a:rPr lang="en-GB" smtClean="0"/>
              <a:t>20/11/2020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3966646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E0EC3-28D6-4D95-8C42-D6B88C8F304F}" type="datetimeFigureOut">
              <a:rPr lang="en-GB" smtClean="0"/>
              <a:t>20/11/2020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141680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E0EC3-28D6-4D95-8C42-D6B88C8F304F}"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285526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CE0EC3-28D6-4D95-8C42-D6B88C8F304F}" type="datetimeFigureOut">
              <a:rPr lang="en-GB" smtClean="0"/>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D9D806-50F5-4370-BC0F-C51CA8108903}" type="slidenum">
              <a:rPr lang="en-GB" smtClean="0"/>
              <a:t>‹#›</a:t>
            </a:fld>
            <a:endParaRPr lang="en-GB"/>
          </a:p>
        </p:txBody>
      </p:sp>
    </p:spTree>
    <p:extLst>
      <p:ext uri="{BB962C8B-B14F-4D97-AF65-F5344CB8AC3E}">
        <p14:creationId xmlns:p14="http://schemas.microsoft.com/office/powerpoint/2010/main" val="227233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E0EC3-28D6-4D95-8C42-D6B88C8F304F}" type="datetimeFigureOut">
              <a:rPr lang="en-GB" smtClean="0"/>
              <a:t>20/11/2020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9D806-50F5-4370-BC0F-C51CA8108903}" type="slidenum">
              <a:rPr lang="en-GB" smtClean="0"/>
              <a:t>‹#›</a:t>
            </a:fld>
            <a:endParaRPr lang="en-GB"/>
          </a:p>
        </p:txBody>
      </p:sp>
    </p:spTree>
    <p:extLst>
      <p:ext uri="{BB962C8B-B14F-4D97-AF65-F5344CB8AC3E}">
        <p14:creationId xmlns:p14="http://schemas.microsoft.com/office/powerpoint/2010/main" val="1522237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395288" y="1125538"/>
            <a:ext cx="82089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4"/>
          <p:cNvSpPr>
            <a:spLocks noGrp="1" noChangeArrowheads="1"/>
          </p:cNvSpPr>
          <p:nvPr>
            <p:ph type="body" idx="1"/>
          </p:nvPr>
        </p:nvSpPr>
        <p:spPr bwMode="auto">
          <a:xfrm>
            <a:off x="388938" y="2276475"/>
            <a:ext cx="821531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p:txBody>
      </p:sp>
      <p:sp>
        <p:nvSpPr>
          <p:cNvPr id="1029" name="Rectangle 5"/>
          <p:cNvSpPr>
            <a:spLocks noGrp="1" noChangeArrowheads="1"/>
          </p:cNvSpPr>
          <p:nvPr>
            <p:ph type="sldNum" sz="quarter" idx="4"/>
          </p:nvPr>
        </p:nvSpPr>
        <p:spPr bwMode="auto">
          <a:xfrm>
            <a:off x="8763000" y="6400800"/>
            <a:ext cx="381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2075" tIns="46038" rIns="92075" bIns="46038" numCol="1" anchor="ctr" anchorCtr="0" compatLnSpc="1">
            <a:prstTxWarp prst="textNoShape">
              <a:avLst/>
            </a:prstTxWarp>
          </a:bodyPr>
          <a:lstStyle>
            <a:lvl1pPr algn="r">
              <a:defRPr>
                <a:latin typeface="Times New Roman" panose="02020603050405020304" pitchFamily="18" charset="0"/>
              </a:defRPr>
            </a:lvl1pPr>
          </a:lstStyle>
          <a:p>
            <a:pPr>
              <a:defRPr/>
            </a:pPr>
            <a:fld id="{46425130-AEE1-4C8F-B371-9ABE48C9A23C}" type="slidenum">
              <a:rPr lang="en-US" altLang="en-US"/>
              <a:pPr>
                <a:defRPr/>
              </a:pPr>
              <a:t>‹#›</a:t>
            </a:fld>
            <a:endParaRPr lang="en-US" altLang="en-US" dirty="0"/>
          </a:p>
        </p:txBody>
      </p:sp>
      <p:pic>
        <p:nvPicPr>
          <p:cNvPr id="2" name="Picture 12" descr="master1024_768_v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018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zoom dir="in"/>
  </p:transition>
  <p:txStyles>
    <p:titleStyle>
      <a:lvl1pPr algn="l" rtl="0" eaLnBrk="0" fontAlgn="base" hangingPunct="0">
        <a:spcBef>
          <a:spcPct val="0"/>
        </a:spcBef>
        <a:spcAft>
          <a:spcPct val="0"/>
        </a:spcAft>
        <a:defRPr sz="3200" b="1">
          <a:solidFill>
            <a:schemeClr val="tx2"/>
          </a:solidFill>
          <a:latin typeface="+mj-lt"/>
          <a:ea typeface="+mj-ea"/>
          <a:cs typeface="ＭＳ Ｐゴシック" charset="0"/>
        </a:defRPr>
      </a:lvl1pPr>
      <a:lvl2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200" algn="l" rtl="0" eaLnBrk="0" fontAlgn="base" hangingPunct="0">
        <a:spcBef>
          <a:spcPct val="0"/>
        </a:spcBef>
        <a:spcAft>
          <a:spcPct val="0"/>
        </a:spcAft>
        <a:defRPr sz="3200" b="1">
          <a:solidFill>
            <a:schemeClr val="tx2"/>
          </a:solidFill>
          <a:latin typeface="Arial" charset="0"/>
          <a:ea typeface="ＭＳ Ｐゴシック" charset="0"/>
        </a:defRPr>
      </a:lvl6pPr>
      <a:lvl7pPr marL="914400" algn="l" rtl="0" eaLnBrk="0" fontAlgn="base" hangingPunct="0">
        <a:spcBef>
          <a:spcPct val="0"/>
        </a:spcBef>
        <a:spcAft>
          <a:spcPct val="0"/>
        </a:spcAft>
        <a:defRPr sz="3200" b="1">
          <a:solidFill>
            <a:schemeClr val="tx2"/>
          </a:solidFill>
          <a:latin typeface="Arial" charset="0"/>
          <a:ea typeface="ＭＳ Ｐゴシック" charset="0"/>
        </a:defRPr>
      </a:lvl7pPr>
      <a:lvl8pPr marL="1371600" algn="l" rtl="0" eaLnBrk="0" fontAlgn="base" hangingPunct="0">
        <a:spcBef>
          <a:spcPct val="0"/>
        </a:spcBef>
        <a:spcAft>
          <a:spcPct val="0"/>
        </a:spcAft>
        <a:defRPr sz="3200" b="1">
          <a:solidFill>
            <a:schemeClr val="tx2"/>
          </a:solidFill>
          <a:latin typeface="Arial" charset="0"/>
          <a:ea typeface="ＭＳ Ｐゴシック" charset="0"/>
        </a:defRPr>
      </a:lvl8pPr>
      <a:lvl9pPr marL="1828800" algn="l" rtl="0" eaLnBrk="0" fontAlgn="base" hangingPunct="0">
        <a:spcBef>
          <a:spcPct val="0"/>
        </a:spcBef>
        <a:spcAft>
          <a:spcPct val="0"/>
        </a:spcAft>
        <a:defRPr sz="32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FF3300"/>
        </a:buClr>
        <a:buFont typeface="Wingdings" panose="05000000000000000000" pitchFamily="2" charset="2"/>
        <a:buChar char="n"/>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Times New Roman" charset="0"/>
          <a:ea typeface="+mn-ea"/>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mn-ea"/>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mn-ea"/>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mn-ea"/>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mn-ea"/>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mn-ea"/>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mn-ea"/>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HS BBCCG LOGO.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04651" y="258642"/>
            <a:ext cx="2793973" cy="1036757"/>
          </a:xfrm>
          <a:prstGeom prst="rect">
            <a:avLst/>
          </a:prstGeom>
        </p:spPr>
      </p:pic>
    </p:spTree>
    <p:extLst>
      <p:ext uri="{BB962C8B-B14F-4D97-AF65-F5344CB8AC3E}">
        <p14:creationId xmlns:p14="http://schemas.microsoft.com/office/powerpoint/2010/main" val="8207555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hyperlink" Target="mailto:oc.triage.team.adult@Essex.police.uk"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nhscc.org/ccgs/2019"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EBA63AE1-3EC0-49F7-ACF2-589EAAB1D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Text&#10;&#10;Description automatically generated">
            <a:extLst>
              <a:ext uri="{FF2B5EF4-FFF2-40B4-BE49-F238E27FC236}">
                <a16:creationId xmlns:a16="http://schemas.microsoft.com/office/drawing/2014/main" id="{5527FF5D-8565-4789-9AE9-6B0A34F9A3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8509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FB117E1D-3302-4062-A2C3-B3EDF61B9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642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5AABE484-E711-455B-AB3A-20552D2751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67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6E00396D-E352-42C4-A760-5E08D948A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808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9A1361DF-79A4-4C3D-9B51-A54863028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3456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A6F9F2-D9D7-4D12-8209-73AE983BAA0F}"/>
              </a:ext>
            </a:extLst>
          </p:cNvPr>
          <p:cNvSpPr>
            <a:spLocks noGrp="1"/>
          </p:cNvSpPr>
          <p:nvPr>
            <p:ph/>
          </p:nvPr>
        </p:nvSpPr>
        <p:spPr>
          <a:xfrm>
            <a:off x="388938" y="1125538"/>
            <a:ext cx="8215312" cy="5399806"/>
          </a:xfrm>
        </p:spPr>
        <p:txBody>
          <a:bodyPr/>
          <a:lstStyle/>
          <a:p>
            <a:pPr marL="0" indent="0" algn="ctr">
              <a:spcAft>
                <a:spcPts val="600"/>
              </a:spcAft>
              <a:buNone/>
            </a:pPr>
            <a:r>
              <a:rPr lang="en-GB" sz="1800" b="1" dirty="0">
                <a:solidFill>
                  <a:srgbClr val="000000"/>
                </a:solidFill>
                <a:latin typeface="Arial" panose="020B0604020202020204" pitchFamily="34" charset="0"/>
                <a:ea typeface="Times New Roman" panose="02020603050405020304" pitchFamily="18" charset="0"/>
              </a:rPr>
              <a:t>Introduction</a:t>
            </a:r>
          </a:p>
          <a:p>
            <a:pPr>
              <a:spcAft>
                <a:spcPts val="600"/>
              </a:spcAft>
              <a:buFont typeface="Wingdings" panose="05000000000000000000" pitchFamily="2" charset="2"/>
              <a:buChar char="q"/>
            </a:pPr>
            <a:r>
              <a:rPr lang="en-GB" sz="1800" dirty="0">
                <a:solidFill>
                  <a:srgbClr val="000000"/>
                </a:solidFill>
                <a:latin typeface="Arial" panose="020B0604020202020204" pitchFamily="34" charset="0"/>
                <a:ea typeface="Times New Roman" panose="02020603050405020304" pitchFamily="18" charset="0"/>
              </a:rPr>
              <a:t>Everyone is entitled to the protection of the law and access to justice. Some types of abuse and neglect often constitute criminal offences (for example physical or sexual assault or rape, psychological abuse or hate crime, anti-social behaviour, wilful neglect or unlawful imprisonment). Most common criminal offences are </a:t>
            </a:r>
            <a:r>
              <a:rPr lang="en-GB" sz="1800" b="1" dirty="0">
                <a:solidFill>
                  <a:srgbClr val="000000"/>
                </a:solidFill>
                <a:latin typeface="Arial" panose="020B0604020202020204" pitchFamily="34" charset="0"/>
                <a:ea typeface="Times New Roman" panose="02020603050405020304" pitchFamily="18" charset="0"/>
              </a:rPr>
              <a:t>theft and fraud </a:t>
            </a:r>
            <a:r>
              <a:rPr lang="en-GB" sz="1800" dirty="0">
                <a:solidFill>
                  <a:srgbClr val="000000"/>
                </a:solidFill>
                <a:latin typeface="Arial" panose="020B0604020202020204" pitchFamily="34" charset="0"/>
                <a:ea typeface="Times New Roman" panose="02020603050405020304" pitchFamily="18" charset="0"/>
              </a:rPr>
              <a:t>and in relation to </a:t>
            </a:r>
            <a:r>
              <a:rPr lang="en-GB" sz="1800" b="1" dirty="0">
                <a:solidFill>
                  <a:srgbClr val="000000"/>
                </a:solidFill>
                <a:latin typeface="Arial" panose="020B0604020202020204" pitchFamily="34" charset="0"/>
                <a:ea typeface="Times New Roman" panose="02020603050405020304" pitchFamily="18" charset="0"/>
              </a:rPr>
              <a:t>financial abuse, </a:t>
            </a:r>
            <a:r>
              <a:rPr lang="en-GB" sz="1800" dirty="0">
                <a:solidFill>
                  <a:srgbClr val="000000"/>
                </a:solidFill>
                <a:latin typeface="Arial" panose="020B0604020202020204" pitchFamily="34" charset="0"/>
                <a:ea typeface="Times New Roman" panose="02020603050405020304" pitchFamily="18" charset="0"/>
              </a:rPr>
              <a:t>research shows women are twice as likely as men to be victims of elder financial abuse.</a:t>
            </a:r>
            <a:endParaRPr lang="en-GB" sz="1800" dirty="0">
              <a:latin typeface="Times New Roman" panose="02020603050405020304" pitchFamily="18" charset="0"/>
              <a:ea typeface="Times New Roman" panose="02020603050405020304" pitchFamily="18" charset="0"/>
            </a:endParaRPr>
          </a:p>
          <a:p>
            <a:pPr>
              <a:spcAft>
                <a:spcPts val="600"/>
              </a:spcAft>
              <a:buFont typeface="Wingdings" panose="05000000000000000000" pitchFamily="2" charset="2"/>
              <a:buChar char="q"/>
            </a:pPr>
            <a:r>
              <a:rPr lang="en-GB" sz="1800" dirty="0">
                <a:solidFill>
                  <a:srgbClr val="000000"/>
                </a:solidFill>
                <a:latin typeface="Arial" panose="020B0604020202020204" pitchFamily="34" charset="0"/>
                <a:ea typeface="Times New Roman" panose="02020603050405020304" pitchFamily="18" charset="0"/>
              </a:rPr>
              <a:t>The interface between safeguarding adults procedures and criminal investigations can require clarification of expectations regarding the roles and responsibilities of the local authority and police when working in partnership during enquiries concerning abuse or neglect.</a:t>
            </a:r>
            <a:endParaRPr lang="en-GB" sz="1800" dirty="0">
              <a:latin typeface="Times New Roman" panose="02020603050405020304" pitchFamily="18" charset="0"/>
              <a:ea typeface="Times New Roman" panose="02020603050405020304" pitchFamily="18" charset="0"/>
            </a:endParaRPr>
          </a:p>
          <a:p>
            <a:pPr>
              <a:spcAft>
                <a:spcPts val="600"/>
              </a:spcAft>
              <a:buFont typeface="Wingdings" panose="05000000000000000000" pitchFamily="2" charset="2"/>
              <a:buChar char="q"/>
            </a:pPr>
            <a:r>
              <a:rPr lang="en-GB" sz="1800" dirty="0">
                <a:solidFill>
                  <a:srgbClr val="000000"/>
                </a:solidFill>
                <a:latin typeface="Arial" panose="020B0604020202020204" pitchFamily="34" charset="0"/>
                <a:ea typeface="Times New Roman" panose="02020603050405020304" pitchFamily="18" charset="0"/>
              </a:rPr>
              <a:t>Although the local authority has the lead role in undertaking safeguarding enquiries or requesting others to do so, where criminal activity is suspected, early involvement of the police is essential. Police investigations should be coordinated with the local authority who may support other actions, but should always be police led.</a:t>
            </a:r>
            <a:endParaRPr lang="en-GB" sz="1800" dirty="0">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934161023"/>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2101CC-807F-4ABE-9756-6F3BB6F00CC8}"/>
              </a:ext>
            </a:extLst>
          </p:cNvPr>
          <p:cNvSpPr>
            <a:spLocks noGrp="1"/>
          </p:cNvSpPr>
          <p:nvPr>
            <p:ph/>
          </p:nvPr>
        </p:nvSpPr>
        <p:spPr>
          <a:xfrm>
            <a:off x="388938" y="1125538"/>
            <a:ext cx="8359526" cy="5183187"/>
          </a:xfrm>
        </p:spPr>
        <p:txBody>
          <a:bodyPr/>
          <a:lstStyle/>
          <a:p>
            <a:pPr>
              <a:buFont typeface="Wingdings" panose="05000000000000000000" pitchFamily="2" charset="2"/>
              <a:buChar char="q"/>
            </a:pPr>
            <a:r>
              <a:rPr lang="en-GB" sz="1800" b="1" dirty="0">
                <a:latin typeface="+mj-lt"/>
              </a:rPr>
              <a:t>Common Safeguarding issues </a:t>
            </a:r>
          </a:p>
          <a:p>
            <a:pPr marL="0" indent="0">
              <a:buNone/>
            </a:pPr>
            <a:r>
              <a:rPr lang="en-GB" sz="1800" dirty="0"/>
              <a:t>Financial or material abuse, including theft, fraud, exploitation, pressure in connection with wills, property or inheritance or financial transactions, or the misuse or misappropriation of property, possessions or benefits. </a:t>
            </a:r>
          </a:p>
          <a:p>
            <a:pPr>
              <a:buFont typeface="Wingdings" panose="05000000000000000000" pitchFamily="2" charset="2"/>
              <a:buChar char="q"/>
            </a:pPr>
            <a:r>
              <a:rPr lang="en-GB" sz="1800" b="1" dirty="0">
                <a:solidFill>
                  <a:srgbClr val="000000"/>
                </a:solidFill>
              </a:rPr>
              <a:t>Financial Infidelity Abuse </a:t>
            </a:r>
          </a:p>
          <a:p>
            <a:pPr marL="0" indent="0">
              <a:buNone/>
            </a:pPr>
            <a:r>
              <a:rPr lang="en-GB" sz="1800" dirty="0">
                <a:solidFill>
                  <a:srgbClr val="000000"/>
                </a:solidFill>
              </a:rPr>
              <a:t>Financial abuse is a tactic used by one person in a relationship to gain power and control by limiting access to money, assets, and family finances. While they can be linked, they are two separate behaviours. Many relationships can survive financial infidelity; most cannot survive financial abuse.      </a:t>
            </a:r>
          </a:p>
          <a:p>
            <a:pPr>
              <a:buFont typeface="Wingdings" panose="05000000000000000000" pitchFamily="2" charset="2"/>
              <a:buChar char="q"/>
            </a:pPr>
            <a:r>
              <a:rPr lang="en-GB" sz="1800" b="1" dirty="0">
                <a:solidFill>
                  <a:srgbClr val="000000"/>
                </a:solidFill>
              </a:rPr>
              <a:t>Indicators of Financial Abuse </a:t>
            </a:r>
          </a:p>
          <a:p>
            <a:pPr marL="0" indent="0">
              <a:buNone/>
            </a:pPr>
            <a:r>
              <a:rPr lang="en-GB" sz="1800" dirty="0">
                <a:solidFill>
                  <a:srgbClr val="000000"/>
                </a:solidFill>
              </a:rPr>
              <a:t>Restricting access to bank accounts, credit cards or cash. Making someone ask permission to spend their own money. Denying someone access. Refusing to contribute to shared costs or child support.  </a:t>
            </a:r>
          </a:p>
          <a:p>
            <a:pPr>
              <a:buFont typeface="Wingdings" panose="05000000000000000000" pitchFamily="2" charset="2"/>
              <a:buChar char="q"/>
            </a:pPr>
            <a:r>
              <a:rPr lang="en-GB" sz="1800" b="1" dirty="0">
                <a:solidFill>
                  <a:srgbClr val="000000"/>
                </a:solidFill>
              </a:rPr>
              <a:t>Responding to a Concern</a:t>
            </a:r>
          </a:p>
          <a:p>
            <a:pPr marL="0" indent="0">
              <a:buNone/>
            </a:pPr>
            <a:r>
              <a:rPr lang="en-GB" sz="1800" dirty="0">
                <a:solidFill>
                  <a:srgbClr val="000000"/>
                </a:solidFill>
              </a:rPr>
              <a:t>Gather more information or evidence as to what is occurring, talking to the person. Alert the person’s financial institution (bank). Contact local Adult Protective Services and Police.     </a:t>
            </a:r>
          </a:p>
          <a:p>
            <a:pPr marL="0" indent="0">
              <a:buNone/>
            </a:pPr>
            <a:endParaRPr lang="en-GB" sz="1800" b="1" dirty="0"/>
          </a:p>
        </p:txBody>
      </p:sp>
    </p:spTree>
    <p:extLst>
      <p:ext uri="{BB962C8B-B14F-4D97-AF65-F5344CB8AC3E}">
        <p14:creationId xmlns:p14="http://schemas.microsoft.com/office/powerpoint/2010/main" val="2539036318"/>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AB786F-FB80-4B4C-A80D-7211019E3D6E}"/>
              </a:ext>
            </a:extLst>
          </p:cNvPr>
          <p:cNvSpPr>
            <a:spLocks noGrp="1"/>
          </p:cNvSpPr>
          <p:nvPr>
            <p:ph/>
          </p:nvPr>
        </p:nvSpPr>
        <p:spPr>
          <a:xfrm>
            <a:off x="388938" y="764704"/>
            <a:ext cx="8215312" cy="5760640"/>
          </a:xfrm>
        </p:spPr>
        <p:txBody>
          <a:bodyPr/>
          <a:lstStyle/>
          <a:p>
            <a:pPr marL="0" indent="0" algn="ctr">
              <a:buNone/>
            </a:pPr>
            <a:endParaRPr lang="en-GB" sz="1800" b="1" dirty="0"/>
          </a:p>
          <a:p>
            <a:pPr marL="0" indent="0" algn="ctr">
              <a:buNone/>
            </a:pPr>
            <a:r>
              <a:rPr lang="en-GB" sz="1800" b="1" dirty="0"/>
              <a:t>Is it a Crime ? Suspected Criminal Offences</a:t>
            </a:r>
          </a:p>
          <a:p>
            <a:pPr marL="0" indent="0" algn="ctr">
              <a:buNone/>
            </a:pPr>
            <a:endParaRPr lang="en-GB" sz="800" dirty="0"/>
          </a:p>
          <a:p>
            <a:r>
              <a:rPr lang="en-GB" sz="1800" dirty="0"/>
              <a:t>The primary focus must be to ensure the safety and well-being of the adult who is alleged to have been harmed. In an emergency situation calling police/ambulance immediately on 999. (Non Emergency 101/report Online)</a:t>
            </a:r>
          </a:p>
          <a:p>
            <a:r>
              <a:rPr lang="en-GB" sz="1800" dirty="0"/>
              <a:t>Anyone can report a crime or suspected crime to police. </a:t>
            </a:r>
          </a:p>
          <a:p>
            <a:r>
              <a:rPr lang="en-GB" sz="1800" dirty="0"/>
              <a:t>In situations where there has been, or may have been, a crime committed it is important that any evidence is preserved / secured wherever possible.</a:t>
            </a:r>
          </a:p>
          <a:p>
            <a:r>
              <a:rPr lang="en-GB" sz="1800" dirty="0"/>
              <a:t>The police response will depend upon which criminal offences are suspected, whether the crime is still taking place, and on other factors such as whether anyone is at immediate risk of harm. The police may need to attend the scene and agencies and individuals can play an important part in ensuring that evidence is not contaminated or lost. </a:t>
            </a:r>
          </a:p>
          <a:p>
            <a:r>
              <a:rPr lang="en-GB" sz="1800" dirty="0"/>
              <a:t>The Police will liaise with Trading Standards Service in relation to some crimes, particularly those relating to </a:t>
            </a:r>
            <a:r>
              <a:rPr lang="en-GB" sz="1800" b="1" dirty="0"/>
              <a:t>scams and doorstep crime</a:t>
            </a:r>
            <a:r>
              <a:rPr lang="en-GB" sz="1800" dirty="0"/>
              <a:t>.</a:t>
            </a:r>
          </a:p>
          <a:p>
            <a:r>
              <a:rPr lang="en-GB" sz="1800" dirty="0"/>
              <a:t>The Police will also liaise with the Care Quality Commission (CQC) where crimes involve mental health hospitals and care homes/care providers occur.</a:t>
            </a:r>
          </a:p>
          <a:p>
            <a:pPr marL="0" indent="0">
              <a:buNone/>
            </a:pPr>
            <a:endParaRPr lang="en-GB" dirty="0"/>
          </a:p>
        </p:txBody>
      </p:sp>
    </p:spTree>
    <p:extLst>
      <p:ext uri="{BB962C8B-B14F-4D97-AF65-F5344CB8AC3E}">
        <p14:creationId xmlns:p14="http://schemas.microsoft.com/office/powerpoint/2010/main" val="3244886947"/>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929F4-3EB8-4568-93CB-71EB183732B9}"/>
              </a:ext>
            </a:extLst>
          </p:cNvPr>
          <p:cNvSpPr>
            <a:spLocks noGrp="1"/>
          </p:cNvSpPr>
          <p:nvPr>
            <p:ph/>
          </p:nvPr>
        </p:nvSpPr>
        <p:spPr>
          <a:xfrm>
            <a:off x="107504" y="908720"/>
            <a:ext cx="8856984" cy="5760640"/>
          </a:xfrm>
        </p:spPr>
        <p:txBody>
          <a:bodyPr/>
          <a:lstStyle/>
          <a:p>
            <a:pPr marL="0" indent="0" algn="ctr">
              <a:buNone/>
            </a:pPr>
            <a:endParaRPr lang="en-GB" sz="800" b="1" dirty="0"/>
          </a:p>
          <a:p>
            <a:pPr marL="0" indent="0" algn="ctr">
              <a:buNone/>
            </a:pPr>
            <a:r>
              <a:rPr lang="en-GB" sz="1800" b="1" dirty="0"/>
              <a:t>How should it be reported ?  Safeguarding enquiries &amp; criminal investigations</a:t>
            </a:r>
          </a:p>
          <a:p>
            <a:pPr marL="0" indent="0" algn="ctr">
              <a:buNone/>
            </a:pPr>
            <a:endParaRPr lang="en-GB" sz="800" dirty="0"/>
          </a:p>
          <a:p>
            <a:r>
              <a:rPr lang="en-GB" sz="1800" dirty="0"/>
              <a:t>Where the local authority receives a safeguarding concern from a third party agency or individual, consideration should be given if the information indicates that a criminal offence has, or may have been committed. Where a criminal offence has, or may have, been committed and there is any doubt if it has previously been reported to police, a report should be made to the police. </a:t>
            </a:r>
          </a:p>
          <a:p>
            <a:r>
              <a:rPr lang="en-GB" sz="1800" dirty="0"/>
              <a:t>Following the report to Police a completed SETSAF from professionals should be sent to </a:t>
            </a:r>
            <a:r>
              <a:rPr lang="en-GB" sz="1800" dirty="0">
                <a:solidFill>
                  <a:schemeClr val="accent2"/>
                </a:solidFill>
                <a:hlinkClick r:id="rId3">
                  <a:extLst>
                    <a:ext uri="{A12FA001-AC4F-418D-AE19-62706E023703}">
                      <ahyp:hlinkClr xmlns:ahyp="http://schemas.microsoft.com/office/drawing/2018/hyperlinkcolor" val="tx"/>
                    </a:ext>
                  </a:extLst>
                </a:hlinkClick>
              </a:rPr>
              <a:t>oc.triage.team.adult@Essex.police.uk</a:t>
            </a:r>
            <a:endParaRPr lang="en-GB" sz="1800" dirty="0"/>
          </a:p>
          <a:p>
            <a:r>
              <a:rPr lang="en-GB" sz="1800" dirty="0"/>
              <a:t>Essex Police has a direct referral process for ALL police officers to raise a safeguarding concern with the local authority. The (SETSAF) should be completed by the police for every safeguarding concern that meets the criteria of Section 42 of the Care Act (and then send it to the Adult Triage Team for further dissemination to the local authority where appropriate). It is important that when the police are completing a SETSAF that they add sufficient and accurate detail to allow specialist teams and the local authority to act on it. The expectation is that the submitting officer will also state on the form why they are making the referral and whether the adult at risk is aware of it.</a:t>
            </a:r>
          </a:p>
          <a:p>
            <a:pPr marL="0" indent="0">
              <a:buNone/>
            </a:pPr>
            <a:endParaRPr lang="en-GB" sz="1200" b="1" dirty="0"/>
          </a:p>
        </p:txBody>
      </p:sp>
    </p:spTree>
    <p:extLst>
      <p:ext uri="{BB962C8B-B14F-4D97-AF65-F5344CB8AC3E}">
        <p14:creationId xmlns:p14="http://schemas.microsoft.com/office/powerpoint/2010/main" val="1185051065"/>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E85317-7BC9-4156-81E2-414929A4B352}"/>
              </a:ext>
            </a:extLst>
          </p:cNvPr>
          <p:cNvSpPr>
            <a:spLocks noGrp="1"/>
          </p:cNvSpPr>
          <p:nvPr>
            <p:ph/>
          </p:nvPr>
        </p:nvSpPr>
        <p:spPr>
          <a:xfrm>
            <a:off x="388938" y="1125538"/>
            <a:ext cx="8215312" cy="5471814"/>
          </a:xfrm>
        </p:spPr>
        <p:txBody>
          <a:bodyPr/>
          <a:lstStyle/>
          <a:p>
            <a:pPr marL="0" indent="0" algn="ctr">
              <a:lnSpc>
                <a:spcPct val="107000"/>
              </a:lnSpc>
              <a:spcAft>
                <a:spcPts val="800"/>
              </a:spcAft>
              <a:buNone/>
            </a:pPr>
            <a:r>
              <a:rPr lang="en-GB" sz="1800" b="1" dirty="0">
                <a:latin typeface="Arial" panose="020B0604020202020204" pitchFamily="34" charset="0"/>
                <a:ea typeface="Times New Roman" panose="02020603050405020304" pitchFamily="18" charset="0"/>
                <a:cs typeface="Times New Roman" panose="02020603050405020304" pitchFamily="18" charset="0"/>
              </a:rPr>
              <a:t>How will it be investigated ?  </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Where police are informed and a criminal investigation is started, the adult’s views will be considered by the police investigating officers even when the adult had not consented to the report being made. </a:t>
            </a: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Safeguarding will always take primacy and the investigation will run alongside. Dependant on the nature of the crime, an appropriate investigative strategy is applied and officer allocated.  </a:t>
            </a:r>
          </a:p>
          <a:p>
            <a:pPr>
              <a:lnSpc>
                <a:spcPct val="107000"/>
              </a:lnSpc>
              <a:spcAft>
                <a:spcPts val="600"/>
              </a:spcAft>
            </a:pPr>
            <a:r>
              <a:rPr lang="en-GB"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If an adult is disclosing potential criminal offences, any initial questioning should be intended only to elicit a brief account of what is alleged to have taken place. This brief account should include where and when the alleged incident took place and who was involved, and should be recorded in writing at the time or as soon as possible afterwards. A more detailed account will be obtained by the police at later stage. </a:t>
            </a: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Dependant on the vulnerability various methods to achieve best evidence will be applied. (ABE, App Adult, Special Measures, Intermediaries)</a:t>
            </a:r>
          </a:p>
          <a:p>
            <a:pPr>
              <a:lnSpc>
                <a:spcPct val="107000"/>
              </a:lnSpc>
              <a:spcAft>
                <a:spcPts val="600"/>
              </a:spcAft>
            </a:pPr>
            <a:r>
              <a:rPr lang="en-GB" sz="1800" dirty="0">
                <a:solidFill>
                  <a:srgbClr val="000000"/>
                </a:solidFill>
                <a:latin typeface="Arial" panose="020B0604020202020204" pitchFamily="34" charset="0"/>
                <a:ea typeface="Calibri" panose="020F0502020204030204" pitchFamily="34" charset="0"/>
                <a:cs typeface="Arial" panose="020B0604020202020204" pitchFamily="34" charset="0"/>
              </a:rPr>
              <a:t>All investigations are undertaken proportionately, based on the evidence and subsequent CPS evidential test.  </a:t>
            </a:r>
            <a:endParaRPr lang="en-GB" sz="18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80863237"/>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B88BFE1-365C-4439-BD07-1CA69439D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49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5FB43797-FC71-4FC4-BFD0-C2AE40661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0939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345466" y="1124744"/>
            <a:ext cx="8229600" cy="504056"/>
          </a:xfrm>
          <a:prstGeom prst="rect">
            <a:avLst/>
          </a:prstGeom>
        </p:spPr>
        <p:txBody>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What are Clinical Commissioning Groups (CCGs)?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1" u="none" strike="noStrike" kern="1200" cap="none" spc="0" normalizeH="0" baseline="0" noProof="0" dirty="0">
              <a:ln>
                <a:noFill/>
              </a:ln>
              <a:solidFill>
                <a:srgbClr val="144697"/>
              </a:solidFill>
              <a:effectLst/>
              <a:uLnTx/>
              <a:uFillTx/>
              <a:latin typeface="L Frutiger Light"/>
              <a:ea typeface="+mn-ea"/>
              <a:cs typeface="L Frutiger Light"/>
            </a:endParaRPr>
          </a:p>
        </p:txBody>
      </p:sp>
      <p:graphicFrame>
        <p:nvGraphicFramePr>
          <p:cNvPr id="4" name="Table 3">
            <a:extLst>
              <a:ext uri="{FF2B5EF4-FFF2-40B4-BE49-F238E27FC236}">
                <a16:creationId xmlns:a16="http://schemas.microsoft.com/office/drawing/2014/main" id="{4C2FF6ED-B309-4714-8FE7-0CC87D885EBA}"/>
              </a:ext>
            </a:extLst>
          </p:cNvPr>
          <p:cNvGraphicFramePr>
            <a:graphicFrameLocks noGrp="1"/>
          </p:cNvGraphicFramePr>
          <p:nvPr/>
        </p:nvGraphicFramePr>
        <p:xfrm>
          <a:off x="345466" y="1628800"/>
          <a:ext cx="8424936" cy="4980432"/>
        </p:xfrm>
        <a:graphic>
          <a:graphicData uri="http://schemas.openxmlformats.org/drawingml/2006/table">
            <a:tbl>
              <a:tblPr>
                <a:tableStyleId>{5C22544A-7EE6-4342-B048-85BDC9FD1C3A}</a:tableStyleId>
              </a:tblPr>
              <a:tblGrid>
                <a:gridCol w="8424936">
                  <a:extLst>
                    <a:ext uri="{9D8B030D-6E8A-4147-A177-3AD203B41FA5}">
                      <a16:colId xmlns:a16="http://schemas.microsoft.com/office/drawing/2014/main" val="2059259150"/>
                    </a:ext>
                  </a:extLst>
                </a:gridCol>
              </a:tblGrid>
              <a:tr h="4320480">
                <a:tc>
                  <a:txBody>
                    <a:bodyPr/>
                    <a:lstStyle/>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Created following the Health and Social Care Act in 2013 and replaced Primary Care Trusts on 1st April 2013</a:t>
                      </a:r>
                    </a:p>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Clinically-led statutory NHS bodies </a:t>
                      </a:r>
                    </a:p>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Led by an elected local Governing Body made up of General Practitioners (GPs), other clinicians including nurses and consultants, and lay members</a:t>
                      </a:r>
                    </a:p>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As of 1 April 2020, following a series of mergers, there are 135 CCGs in England</a:t>
                      </a:r>
                    </a:p>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Accountable for approximately 2/3 of the total NHS England budget (£79.9 billion in 2019/20)</a:t>
                      </a:r>
                    </a:p>
                    <a:p>
                      <a:pPr marL="0" marR="0" lvl="0" indent="0" algn="r" defTabSz="914400" rtl="0" eaLnBrk="1" fontAlgn="auto" latinLnBrk="0" hangingPunct="1">
                        <a:lnSpc>
                          <a:spcPct val="100000"/>
                        </a:lnSpc>
                        <a:spcBef>
                          <a:spcPct val="20000"/>
                        </a:spcBef>
                        <a:spcAft>
                          <a:spcPts val="0"/>
                        </a:spcAft>
                        <a:buClr>
                          <a:srgbClr val="31B6FD"/>
                        </a:buClr>
                        <a:buSzPct val="100000"/>
                        <a:buFont typeface="Symbol" pitchFamily="18" charset="2"/>
                        <a:buNone/>
                        <a:tabLst/>
                        <a:defRPr/>
                      </a:pP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rPr>
                        <a:t>https://www.nhscc.org/ccgs/2019</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a:p>
                      <a:pPr marL="274320" marR="0" lvl="0" indent="-274320" algn="l" defTabSz="914400" rtl="0" eaLnBrk="1" fontAlgn="auto" latinLnBrk="0" hangingPunct="1">
                        <a:lnSpc>
                          <a:spcPct val="100000"/>
                        </a:lnSpc>
                        <a:spcBef>
                          <a:spcPct val="20000"/>
                        </a:spcBef>
                        <a:spcAft>
                          <a:spcPts val="0"/>
                        </a:spcAft>
                        <a:buClr>
                          <a:srgbClr val="31B6FD"/>
                        </a:buClr>
                        <a:buSzPct val="100000"/>
                        <a:buFont typeface="Symbol" pitchFamily="18" charset="2"/>
                        <a:buChar char=""/>
                        <a:tabLst/>
                        <a:defRPr/>
                      </a:pPr>
                      <a:endParaRPr kumimoji="0" lang="en-GB" sz="2400" b="0" i="0" u="none" strike="noStrike" kern="1200" cap="none" spc="0" normalizeH="0" baseline="0" noProof="0" dirty="0">
                        <a:ln>
                          <a:noFill/>
                        </a:ln>
                        <a:solidFill>
                          <a:srgbClr val="073E87"/>
                        </a:solidFill>
                        <a:effectLst/>
                        <a:uLnTx/>
                        <a:uFillTx/>
                        <a:latin typeface="Candara"/>
                        <a:ea typeface="+mn-ea"/>
                        <a:cs typeface="+mn-cs"/>
                      </a:endParaRPr>
                    </a:p>
                    <a:p>
                      <a:endParaRPr lang="en-GB" sz="1600" dirty="0">
                        <a:latin typeface="Arial" panose="020B0604020202020204" pitchFamily="34" charset="0"/>
                        <a:cs typeface="Arial" panose="020B0604020202020204" pitchFamily="34" charset="0"/>
                      </a:endParaRPr>
                    </a:p>
                  </a:txBody>
                  <a:tcPr>
                    <a:lnB w="12700" cap="flat" cmpd="sng" algn="ctr">
                      <a:noFill/>
                      <a:prstDash val="solid"/>
                      <a:round/>
                      <a:headEnd type="none" w="med" len="med"/>
                      <a:tailEnd type="none" w="med" len="med"/>
                    </a:lnB>
                    <a:noFill/>
                  </a:tcPr>
                </a:tc>
                <a:extLst>
                  <a:ext uri="{0D108BD9-81ED-4DB2-BD59-A6C34878D82A}">
                    <a16:rowId xmlns:a16="http://schemas.microsoft.com/office/drawing/2014/main" val="3186186943"/>
                  </a:ext>
                </a:extLst>
              </a:tr>
            </a:tbl>
          </a:graphicData>
        </a:graphic>
      </p:graphicFrame>
    </p:spTree>
    <p:extLst>
      <p:ext uri="{BB962C8B-B14F-4D97-AF65-F5344CB8AC3E}">
        <p14:creationId xmlns:p14="http://schemas.microsoft.com/office/powerpoint/2010/main" val="1069256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732" y="2132856"/>
            <a:ext cx="8147248" cy="3960440"/>
          </a:xfrm>
        </p:spPr>
        <p:txBody>
          <a:bodyPr>
            <a:normAutofit/>
          </a:bodyPr>
          <a:lstStyle/>
          <a:p>
            <a:pPr marL="0" indent="0">
              <a:buClr>
                <a:srgbClr val="31B6FD"/>
              </a:buClr>
              <a:buSzPct val="100000"/>
              <a:buNone/>
            </a:pPr>
            <a:r>
              <a:rPr lang="en-GB" sz="2400" dirty="0">
                <a:solidFill>
                  <a:srgbClr val="0070C0"/>
                </a:solidFill>
                <a:latin typeface="HelveticaNeueW01-55Roma"/>
              </a:rPr>
              <a:t>CCGs are independent, and accountable to the Secretary of State for Health and Social Care through NHS England</a:t>
            </a:r>
            <a:endParaRPr lang="en-GB" sz="2400" dirty="0">
              <a:solidFill>
                <a:srgbClr val="0070C0"/>
              </a:solidFill>
              <a:latin typeface="Arial" panose="020B0604020202020204" pitchFamily="34" charset="0"/>
              <a:cs typeface="Arial" panose="020B0604020202020204" pitchFamily="34" charset="0"/>
            </a:endParaRPr>
          </a:p>
          <a:p>
            <a:pPr marL="274320" lvl="0" indent="-274320">
              <a:buClr>
                <a:srgbClr val="31B6FD"/>
              </a:buClr>
              <a:buSzPct val="100000"/>
              <a:buFont typeface="Symbol" pitchFamily="18" charset="2"/>
              <a:buChar char=""/>
            </a:pPr>
            <a:r>
              <a:rPr lang="en-GB" sz="2400" dirty="0">
                <a:solidFill>
                  <a:srgbClr val="0070C0"/>
                </a:solidFill>
                <a:latin typeface="Arial" panose="020B0604020202020204" pitchFamily="34" charset="0"/>
                <a:cs typeface="Arial" panose="020B0604020202020204" pitchFamily="34" charset="0"/>
              </a:rPr>
              <a:t>assessing local health needs</a:t>
            </a:r>
          </a:p>
          <a:p>
            <a:pPr marL="274320" lvl="0" indent="-274320">
              <a:buClr>
                <a:srgbClr val="31B6FD"/>
              </a:buClr>
              <a:buSzPct val="100000"/>
              <a:buFont typeface="Symbol" pitchFamily="18" charset="2"/>
              <a:buChar char=""/>
            </a:pPr>
            <a:r>
              <a:rPr lang="en-GB" sz="2400" dirty="0">
                <a:solidFill>
                  <a:srgbClr val="0070C0"/>
                </a:solidFill>
                <a:latin typeface="Arial" panose="020B0604020202020204" pitchFamily="34" charset="0"/>
                <a:cs typeface="Arial" panose="020B0604020202020204" pitchFamily="34" charset="0"/>
              </a:rPr>
              <a:t>Deciding health related priorities and strategies</a:t>
            </a:r>
          </a:p>
          <a:p>
            <a:pPr marL="274320" lvl="0" indent="-274320">
              <a:buClr>
                <a:srgbClr val="31B6FD"/>
              </a:buClr>
              <a:buSzPct val="100000"/>
              <a:buFont typeface="Symbol" pitchFamily="18" charset="2"/>
              <a:buChar char=""/>
            </a:pPr>
            <a:r>
              <a:rPr lang="en-GB" sz="2400" dirty="0">
                <a:solidFill>
                  <a:srgbClr val="0070C0"/>
                </a:solidFill>
                <a:latin typeface="Arial" panose="020B0604020202020204" pitchFamily="34" charset="0"/>
                <a:cs typeface="Arial" panose="020B0604020202020204" pitchFamily="34" charset="0"/>
              </a:rPr>
              <a:t>buying health services on behalf of the population (</a:t>
            </a:r>
            <a:r>
              <a:rPr lang="en-GB" sz="2400" i="1" dirty="0">
                <a:solidFill>
                  <a:srgbClr val="0070C0"/>
                </a:solidFill>
                <a:latin typeface="Arial" panose="020B0604020202020204" pitchFamily="34" charset="0"/>
                <a:cs typeface="Arial" panose="020B0604020202020204" pitchFamily="34" charset="0"/>
              </a:rPr>
              <a:t>from   providers such as hospitals, clinics, community health bodies, etc.</a:t>
            </a:r>
            <a:r>
              <a:rPr lang="en-GB" sz="2400" dirty="0">
                <a:solidFill>
                  <a:srgbClr val="0070C0"/>
                </a:solidFill>
                <a:latin typeface="Arial" panose="020B0604020202020204" pitchFamily="34" charset="0"/>
                <a:cs typeface="Arial" panose="020B0604020202020204" pitchFamily="34" charset="0"/>
              </a:rPr>
              <a:t>)</a:t>
            </a:r>
          </a:p>
          <a:p>
            <a:pPr marL="274320" lvl="0" indent="-274320">
              <a:buClr>
                <a:srgbClr val="31B6FD"/>
              </a:buClr>
              <a:buSzPct val="100000"/>
              <a:buFont typeface="Symbol" pitchFamily="18" charset="2"/>
              <a:buChar char=""/>
            </a:pPr>
            <a:r>
              <a:rPr lang="en-GB" sz="2400" dirty="0">
                <a:solidFill>
                  <a:srgbClr val="0070C0"/>
                </a:solidFill>
                <a:latin typeface="Arial" panose="020B0604020202020204" pitchFamily="34" charset="0"/>
                <a:cs typeface="Arial" panose="020B0604020202020204" pitchFamily="34" charset="0"/>
              </a:rPr>
              <a:t>responsible for the health of their entire population, promoting equality and reducing health inequalities</a:t>
            </a:r>
          </a:p>
          <a:p>
            <a:pPr marL="274320" lvl="0" indent="-274320">
              <a:buClr>
                <a:srgbClr val="31B6FD"/>
              </a:buClr>
              <a:buSzPct val="100000"/>
              <a:buFont typeface="Symbol" pitchFamily="18" charset="2"/>
              <a:buChar char=""/>
            </a:pPr>
            <a:endParaRPr lang="en-GB" sz="2400" dirty="0">
              <a:solidFill>
                <a:srgbClr val="0070C0"/>
              </a:solidFill>
              <a:latin typeface="Candara"/>
            </a:endParaRPr>
          </a:p>
          <a:p>
            <a:pPr marL="0" indent="0">
              <a:lnSpc>
                <a:spcPct val="100000"/>
              </a:lnSpc>
              <a:buNone/>
            </a:pPr>
            <a:endParaRPr lang="en-GB" sz="1900" dirty="0"/>
          </a:p>
        </p:txBody>
      </p:sp>
      <p:sp>
        <p:nvSpPr>
          <p:cNvPr id="2" name="Title 1"/>
          <p:cNvSpPr>
            <a:spLocks noGrp="1"/>
          </p:cNvSpPr>
          <p:nvPr>
            <p:ph type="title" idx="4294967295"/>
          </p:nvPr>
        </p:nvSpPr>
        <p:spPr>
          <a:xfrm>
            <a:off x="611560" y="1358017"/>
            <a:ext cx="8064896" cy="576064"/>
          </a:xfrm>
          <a:prstGeom prst="rect">
            <a:avLst/>
          </a:prstGeom>
        </p:spPr>
        <p:txBody>
          <a:bodyPr>
            <a:normAutofit/>
          </a:bodyPr>
          <a:lstStyle/>
          <a:p>
            <a:r>
              <a:rPr lang="en-GB" sz="2400" b="1" dirty="0">
                <a:solidFill>
                  <a:srgbClr val="0070C0"/>
                </a:solidFill>
                <a:latin typeface="Arial" panose="020B0604020202020204" pitchFamily="34" charset="0"/>
                <a:cs typeface="Arial" panose="020B0604020202020204" pitchFamily="34" charset="0"/>
              </a:rPr>
              <a:t>Responsibilities</a:t>
            </a:r>
          </a:p>
        </p:txBody>
      </p:sp>
      <p:sp>
        <p:nvSpPr>
          <p:cNvPr id="4" name="Title 1">
            <a:extLst>
              <a:ext uri="{FF2B5EF4-FFF2-40B4-BE49-F238E27FC236}">
                <a16:creationId xmlns:a16="http://schemas.microsoft.com/office/drawing/2014/main" id="{1278E718-2DBC-4913-82E9-B0634CF76D8A}"/>
              </a:ext>
            </a:extLst>
          </p:cNvPr>
          <p:cNvSpPr txBox="1">
            <a:spLocks/>
          </p:cNvSpPr>
          <p:nvPr/>
        </p:nvSpPr>
        <p:spPr>
          <a:xfrm>
            <a:off x="573732" y="2348880"/>
            <a:ext cx="6120680"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400" b="1" i="0" u="none" strike="noStrike" kern="1200" cap="none" spc="0" normalizeH="0" baseline="0" noProof="0" dirty="0">
              <a:ln>
                <a:noFill/>
              </a:ln>
              <a:solidFill>
                <a:srgbClr val="56008C"/>
              </a:solidFill>
              <a:effectLst/>
              <a:uLnTx/>
              <a:uFillTx/>
              <a:latin typeface="Calibri"/>
              <a:ea typeface="+mj-ea"/>
              <a:cs typeface="+mj-cs"/>
            </a:endParaRPr>
          </a:p>
        </p:txBody>
      </p:sp>
    </p:spTree>
    <p:extLst>
      <p:ext uri="{BB962C8B-B14F-4D97-AF65-F5344CB8AC3E}">
        <p14:creationId xmlns:p14="http://schemas.microsoft.com/office/powerpoint/2010/main" val="269732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331" y="2078851"/>
            <a:ext cx="7867337" cy="3798421"/>
          </a:xfrm>
        </p:spPr>
        <p:txBody>
          <a:bodyPr>
            <a:normAutofit fontScale="92500"/>
          </a:bodyPr>
          <a:lstStyle/>
          <a:p>
            <a:pPr marL="274320" indent="-274320">
              <a:buClr>
                <a:srgbClr val="31B6FD"/>
              </a:buClr>
              <a:buSzPct val="100000"/>
              <a:buFont typeface="Symbol" pitchFamily="18" charset="2"/>
              <a:buChar char=""/>
            </a:pPr>
            <a:r>
              <a:rPr lang="en-GB" sz="2100" dirty="0">
                <a:solidFill>
                  <a:srgbClr val="0072C6"/>
                </a:solidFill>
                <a:latin typeface="Arial" panose="020B0604020202020204" pitchFamily="34" charset="0"/>
                <a:cs typeface="Arial" panose="020B0604020202020204" pitchFamily="34" charset="0"/>
              </a:rPr>
              <a:t>Provide guidance on identifying adults at risk from different sources and in different situations</a:t>
            </a:r>
          </a:p>
          <a:p>
            <a:pPr marL="274320" lvl="0" indent="-274320">
              <a:buClr>
                <a:srgbClr val="31B6FD"/>
              </a:buClr>
              <a:buSzPct val="100000"/>
              <a:buFont typeface="Symbol" pitchFamily="18" charset="2"/>
              <a:buChar char=""/>
            </a:pPr>
            <a:r>
              <a:rPr lang="en-GB" sz="2100" dirty="0">
                <a:solidFill>
                  <a:srgbClr val="0072C6"/>
                </a:solidFill>
                <a:latin typeface="Arial" panose="020B0604020202020204" pitchFamily="34" charset="0"/>
                <a:cs typeface="Arial" panose="020B0604020202020204" pitchFamily="34" charset="0"/>
              </a:rPr>
              <a:t>Provide advice to commissioned services on how to improve systems for safeguarding adults</a:t>
            </a:r>
          </a:p>
          <a:p>
            <a:pPr marL="274320" lvl="0" indent="-274320">
              <a:buClr>
                <a:srgbClr val="31B6FD"/>
              </a:buClr>
              <a:buSzPct val="100000"/>
              <a:buFont typeface="Symbol" pitchFamily="18" charset="2"/>
              <a:buChar char=""/>
            </a:pPr>
            <a:r>
              <a:rPr lang="en-GB" sz="2100" dirty="0">
                <a:solidFill>
                  <a:srgbClr val="0072C6"/>
                </a:solidFill>
                <a:latin typeface="Arial" panose="020B0604020202020204" pitchFamily="34" charset="0"/>
                <a:cs typeface="Arial" panose="020B0604020202020204" pitchFamily="34" charset="0"/>
              </a:rPr>
              <a:t>Understand and embed the routes of referral for adults at risk across the health system</a:t>
            </a:r>
          </a:p>
          <a:p>
            <a:pPr marL="274320" lvl="0" indent="-274320">
              <a:buClr>
                <a:srgbClr val="31B6FD"/>
              </a:buClr>
              <a:buSzPct val="100000"/>
              <a:buFont typeface="Symbol" pitchFamily="18" charset="2"/>
              <a:buChar char=""/>
            </a:pPr>
            <a:r>
              <a:rPr lang="en-GB" sz="2100" dirty="0">
                <a:solidFill>
                  <a:srgbClr val="0072C6"/>
                </a:solidFill>
                <a:latin typeface="Arial" panose="020B0604020202020204" pitchFamily="34" charset="0"/>
                <a:cs typeface="Arial" panose="020B0604020202020204" pitchFamily="34" charset="0"/>
              </a:rPr>
              <a:t>Provide a health advisory role to the Providers and Social Care</a:t>
            </a:r>
          </a:p>
          <a:p>
            <a:pPr marL="274320" lvl="0" indent="-274320">
              <a:buClr>
                <a:srgbClr val="31B6FD"/>
              </a:buClr>
              <a:buSzPct val="100000"/>
              <a:buFont typeface="Symbol" pitchFamily="18" charset="2"/>
              <a:buChar char=""/>
            </a:pPr>
            <a:r>
              <a:rPr lang="en-GB" sz="2100" dirty="0">
                <a:solidFill>
                  <a:srgbClr val="0072C6"/>
                </a:solidFill>
                <a:latin typeface="Arial" panose="020B0604020202020204" pitchFamily="34" charset="0"/>
                <a:cs typeface="Arial" panose="020B0604020202020204" pitchFamily="34" charset="0"/>
              </a:rPr>
              <a:t>Effective inter-agency working with local authorities, the police and third sector organisations which includes appropriate arrangements to cooperate with local authorities</a:t>
            </a:r>
          </a:p>
          <a:p>
            <a:pPr marL="274320" lvl="0" indent="-274320">
              <a:buClr>
                <a:srgbClr val="31B6FD"/>
              </a:buClr>
              <a:buSzPct val="100000"/>
              <a:buFont typeface="Symbol" pitchFamily="18" charset="2"/>
              <a:buChar char=""/>
            </a:pPr>
            <a:r>
              <a:rPr lang="en-GB" sz="2100" dirty="0">
                <a:solidFill>
                  <a:srgbClr val="0072C6"/>
                </a:solidFill>
                <a:latin typeface="Arial" panose="020B0604020202020204" pitchFamily="34" charset="0"/>
                <a:cs typeface="Arial" panose="020B0604020202020204" pitchFamily="34" charset="0"/>
              </a:rPr>
              <a:t>Facilitate appropriate sharing of information.</a:t>
            </a:r>
          </a:p>
          <a:p>
            <a:pPr marL="274320" lvl="0" indent="-274320">
              <a:buClr>
                <a:srgbClr val="31B6FD"/>
              </a:buClr>
              <a:buSzPct val="100000"/>
              <a:buFont typeface="Symbol" pitchFamily="18" charset="2"/>
              <a:buChar char=""/>
            </a:pPr>
            <a:endParaRPr lang="en-GB" sz="1600" dirty="0"/>
          </a:p>
        </p:txBody>
      </p:sp>
      <p:sp>
        <p:nvSpPr>
          <p:cNvPr id="5" name="Title 1">
            <a:extLst>
              <a:ext uri="{FF2B5EF4-FFF2-40B4-BE49-F238E27FC236}">
                <a16:creationId xmlns:a16="http://schemas.microsoft.com/office/drawing/2014/main" id="{62AD355B-AFF0-4E4B-9D00-9BD1F6BCCE56}"/>
              </a:ext>
            </a:extLst>
          </p:cNvPr>
          <p:cNvSpPr txBox="1">
            <a:spLocks/>
          </p:cNvSpPr>
          <p:nvPr/>
        </p:nvSpPr>
        <p:spPr>
          <a:xfrm>
            <a:off x="611559" y="1988840"/>
            <a:ext cx="6029308" cy="576064"/>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400" b="1" i="0" u="none" strike="noStrike" kern="1200" cap="none" spc="0" normalizeH="0" baseline="0" noProof="0" dirty="0">
              <a:ln>
                <a:noFill/>
              </a:ln>
              <a:solidFill>
                <a:srgbClr val="56008C"/>
              </a:solidFill>
              <a:effectLst/>
              <a:uLnTx/>
              <a:uFillTx/>
              <a:latin typeface="Calibri"/>
              <a:ea typeface="+mj-ea"/>
              <a:cs typeface="+mj-cs"/>
            </a:endParaRPr>
          </a:p>
        </p:txBody>
      </p:sp>
      <p:sp>
        <p:nvSpPr>
          <p:cNvPr id="2" name="TextBox 1"/>
          <p:cNvSpPr txBox="1"/>
          <p:nvPr/>
        </p:nvSpPr>
        <p:spPr>
          <a:xfrm>
            <a:off x="638331" y="1124744"/>
            <a:ext cx="796611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Safeguarding 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Financial abuse</a:t>
            </a:r>
            <a:r>
              <a:rPr kumimoji="0" lang="en-GB" sz="2400" b="0" i="0" u="none" strike="noStrike" kern="1200" cap="none" spc="0" normalizeH="0" baseline="0" noProof="0" dirty="0">
                <a:ln>
                  <a:noFill/>
                </a:ln>
                <a:solidFill>
                  <a:srgbClr val="FFFFFF"/>
                </a:solidFill>
                <a:effectLst/>
                <a:uLnTx/>
                <a:uFillTx/>
                <a:latin typeface="Candara"/>
                <a:ea typeface="+mn-ea"/>
                <a:cs typeface="+mn-cs"/>
              </a:rPr>
              <a:t> Responsibilities</a:t>
            </a: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45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C5B11FE-3151-4512-9848-19AA1248F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906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60CB4B30-3C68-492E-AA3B-0ED5FE5A1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399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D35F139-4486-4D17-9442-E4CAFEB4E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7421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4ADF0FC-927B-4E22-96BB-916F33840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8750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4348BDE-6BB7-4C82-B6A2-E09093831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9459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C760CE19-D393-4937-93AB-1D24A1CE4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7530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6C640B07-DA33-41D1-A6C8-1074B4D96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790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3A471D24-B889-48F3-A23C-F75D481B6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8765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C465B576-8096-47FA-A748-C53FF573D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2763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B8A06D34-3F74-4DF4-995E-657990814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8873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8C0964E2-7695-4B42-95B8-8F9D2F3FE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392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247215B7-17DF-43FD-9D1C-66A7B857B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643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9DAA0CD-272A-43E3-A1DB-FCA8F0CFD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634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able&#10;&#10;Description automatically generated">
            <a:extLst>
              <a:ext uri="{FF2B5EF4-FFF2-40B4-BE49-F238E27FC236}">
                <a16:creationId xmlns:a16="http://schemas.microsoft.com/office/drawing/2014/main" id="{D4D8FFD8-4C2A-43D2-B318-CBCCF8769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434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AF577C61-9381-4C2B-9BFB-C7B2F5A49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601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2288B4AD-490A-4B58-8F54-F18754F64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444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FBF9E354-06E9-4CA6-B814-0BFA0B69D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8076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PORAT">
  <a:themeElements>
    <a:clrScheme name="CORPORA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RPORA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CORPORA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OR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ORPORA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ORA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ORA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ORA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ORPORA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TotalTime>
  <Words>1641</Words>
  <Application>Microsoft Office PowerPoint</Application>
  <PresentationFormat>On-screen Show (4:3)</PresentationFormat>
  <Paragraphs>81</Paragraphs>
  <Slides>32</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Calibri</vt:lpstr>
      <vt:lpstr>Calibri Light</vt:lpstr>
      <vt:lpstr>Candara</vt:lpstr>
      <vt:lpstr>HelveticaNeueW01-55Roma</vt:lpstr>
      <vt:lpstr>L Frutiger Light</vt:lpstr>
      <vt:lpstr>Symbol</vt:lpstr>
      <vt:lpstr>Times New Roman</vt:lpstr>
      <vt:lpstr>Wingdings</vt:lpstr>
      <vt:lpstr>Office Theme</vt:lpstr>
      <vt:lpstr>CORPORAT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Chelsey Jay - ESCB/ESAB Senior Communications Officer</dc:creator>
  <cp:lastModifiedBy>Chelsey Jay - ESCB/ESAB Senior Communications Officer</cp:lastModifiedBy>
  <cp:revision>39</cp:revision>
  <dcterms:created xsi:type="dcterms:W3CDTF">2020-10-26T13:49:54Z</dcterms:created>
  <dcterms:modified xsi:type="dcterms:W3CDTF">2020-11-20T11:00:51Z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2020-10-26T15:19:09Z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4a4c6295-2f4a-434c-924b-0000b3c69b2b</vt:lpwstr>
  </property>
  <property fmtid="{D5CDD505-2E9C-101B-9397-08002B2CF9AE}" pid="8" name="MSIP_Label_39d8be9e-c8d9-4b9c-bd40-2c27cc7ea2e6_ContentBits">
    <vt:lpwstr>0</vt:lpwstr>
  </property>
</Properties>
</file>