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06" r:id="rId3"/>
    <p:sldId id="266" r:id="rId4"/>
    <p:sldId id="299" r:id="rId5"/>
    <p:sldId id="288" r:id="rId6"/>
    <p:sldId id="287" r:id="rId7"/>
    <p:sldId id="270" r:id="rId8"/>
    <p:sldId id="300" r:id="rId9"/>
    <p:sldId id="301" r:id="rId10"/>
    <p:sldId id="274" r:id="rId11"/>
    <p:sldId id="281" r:id="rId12"/>
    <p:sldId id="282" r:id="rId13"/>
    <p:sldId id="283" r:id="rId14"/>
    <p:sldId id="284" r:id="rId15"/>
    <p:sldId id="285" r:id="rId16"/>
    <p:sldId id="286" r:id="rId17"/>
    <p:sldId id="291" r:id="rId18"/>
    <p:sldId id="302" r:id="rId19"/>
    <p:sldId id="303" r:id="rId20"/>
    <p:sldId id="3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72"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F9095-51FE-4BB4-9D53-758D6237F4E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92114C47-9FD2-43C3-8EBF-2A720A72B659}">
      <dgm:prSet phldrT="[Text]"/>
      <dgm:spPr/>
      <dgm:t>
        <a:bodyPr/>
        <a:lstStyle/>
        <a:p>
          <a:r>
            <a:rPr lang="en-GB" dirty="0"/>
            <a:t>TSAB</a:t>
          </a:r>
        </a:p>
      </dgm:t>
    </dgm:pt>
    <dgm:pt modelId="{9CC205C8-C3B0-40CB-9AF3-A3B0D73A6593}" type="parTrans" cxnId="{8D5B6AB4-3B72-4D31-ABEF-380DF7DFEC23}">
      <dgm:prSet/>
      <dgm:spPr/>
      <dgm:t>
        <a:bodyPr/>
        <a:lstStyle/>
        <a:p>
          <a:endParaRPr lang="en-GB"/>
        </a:p>
      </dgm:t>
    </dgm:pt>
    <dgm:pt modelId="{485579DC-E6D8-4A35-8013-3551F9220C65}" type="sibTrans" cxnId="{8D5B6AB4-3B72-4D31-ABEF-380DF7DFEC23}">
      <dgm:prSet/>
      <dgm:spPr/>
      <dgm:t>
        <a:bodyPr/>
        <a:lstStyle/>
        <a:p>
          <a:endParaRPr lang="en-GB"/>
        </a:p>
      </dgm:t>
    </dgm:pt>
    <dgm:pt modelId="{3A9B142F-C384-42C1-AC6D-B463A26BB7F9}" type="asst">
      <dgm:prSet phldrT="[Text]"/>
      <dgm:spPr/>
      <dgm:t>
        <a:bodyPr/>
        <a:lstStyle/>
        <a:p>
          <a:r>
            <a:rPr lang="en-GB" dirty="0"/>
            <a:t>Leadership Executive Group</a:t>
          </a:r>
        </a:p>
      </dgm:t>
    </dgm:pt>
    <dgm:pt modelId="{F382B0F6-E7B0-4F42-9184-D5C8E564CA97}" type="parTrans" cxnId="{CA9D4C17-2008-4269-BCF2-84164438CA04}">
      <dgm:prSet/>
      <dgm:spPr/>
      <dgm:t>
        <a:bodyPr/>
        <a:lstStyle/>
        <a:p>
          <a:endParaRPr lang="en-GB"/>
        </a:p>
      </dgm:t>
    </dgm:pt>
    <dgm:pt modelId="{482B8DAF-6285-43D2-846F-69C34CB80591}" type="sibTrans" cxnId="{CA9D4C17-2008-4269-BCF2-84164438CA04}">
      <dgm:prSet/>
      <dgm:spPr/>
      <dgm:t>
        <a:bodyPr/>
        <a:lstStyle/>
        <a:p>
          <a:endParaRPr lang="en-GB"/>
        </a:p>
      </dgm:t>
    </dgm:pt>
    <dgm:pt modelId="{95EAFEBA-D6DE-4959-B7D1-A2EB9044F775}">
      <dgm:prSet phldrT="[Text]"/>
      <dgm:spPr/>
      <dgm:t>
        <a:bodyPr/>
        <a:lstStyle/>
        <a:p>
          <a:r>
            <a:rPr lang="en-GB" dirty="0"/>
            <a:t>Operational Group</a:t>
          </a:r>
        </a:p>
      </dgm:t>
    </dgm:pt>
    <dgm:pt modelId="{F166335A-3E6A-4F9A-A5F6-3E252B15554E}" type="parTrans" cxnId="{7701D6B1-3744-480D-835E-A8C5E58397EA}">
      <dgm:prSet/>
      <dgm:spPr/>
      <dgm:t>
        <a:bodyPr/>
        <a:lstStyle/>
        <a:p>
          <a:endParaRPr lang="en-GB"/>
        </a:p>
      </dgm:t>
    </dgm:pt>
    <dgm:pt modelId="{FA34BFB5-6405-4AF3-952B-850A1D2D823A}" type="sibTrans" cxnId="{7701D6B1-3744-480D-835E-A8C5E58397EA}">
      <dgm:prSet/>
      <dgm:spPr/>
      <dgm:t>
        <a:bodyPr/>
        <a:lstStyle/>
        <a:p>
          <a:endParaRPr lang="en-GB"/>
        </a:p>
      </dgm:t>
    </dgm:pt>
    <dgm:pt modelId="{A7734173-356A-4363-8F37-82B5BBDCE5A5}">
      <dgm:prSet phldrT="[Text]"/>
      <dgm:spPr/>
      <dgm:t>
        <a:bodyPr/>
        <a:lstStyle/>
        <a:p>
          <a:r>
            <a:rPr lang="en-GB" dirty="0"/>
            <a:t>Transitions Task and Finish Group</a:t>
          </a:r>
        </a:p>
      </dgm:t>
    </dgm:pt>
    <dgm:pt modelId="{7F3F830F-C1CE-44FC-A28D-D29DCED8F93A}" type="parTrans" cxnId="{6D46FC8C-EBFF-434E-89B6-A745F0FFF3A0}">
      <dgm:prSet/>
      <dgm:spPr/>
      <dgm:t>
        <a:bodyPr/>
        <a:lstStyle/>
        <a:p>
          <a:endParaRPr lang="en-GB"/>
        </a:p>
      </dgm:t>
    </dgm:pt>
    <dgm:pt modelId="{632E1E1C-098D-48DA-BA4E-8AE123A56211}" type="sibTrans" cxnId="{6D46FC8C-EBFF-434E-89B6-A745F0FFF3A0}">
      <dgm:prSet/>
      <dgm:spPr/>
      <dgm:t>
        <a:bodyPr/>
        <a:lstStyle/>
        <a:p>
          <a:endParaRPr lang="en-GB"/>
        </a:p>
      </dgm:t>
    </dgm:pt>
    <dgm:pt modelId="{2B12131F-F545-46BD-9507-791EDC768755}">
      <dgm:prSet phldrT="[Text]"/>
      <dgm:spPr/>
      <dgm:t>
        <a:bodyPr/>
        <a:lstStyle/>
        <a:p>
          <a:r>
            <a:rPr lang="en-GB" dirty="0"/>
            <a:t>SAR group</a:t>
          </a:r>
        </a:p>
      </dgm:t>
    </dgm:pt>
    <dgm:pt modelId="{39C874FC-3622-4854-A2E8-8BD9D1D52B31}" type="parTrans" cxnId="{2B6D554A-0E77-4E4B-87B5-489F2741C3C7}">
      <dgm:prSet/>
      <dgm:spPr/>
      <dgm:t>
        <a:bodyPr/>
        <a:lstStyle/>
        <a:p>
          <a:endParaRPr lang="en-GB"/>
        </a:p>
      </dgm:t>
    </dgm:pt>
    <dgm:pt modelId="{CE58B50F-57BA-4963-86EB-FCD13DFD8ED0}" type="sibTrans" cxnId="{2B6D554A-0E77-4E4B-87B5-489F2741C3C7}">
      <dgm:prSet/>
      <dgm:spPr/>
      <dgm:t>
        <a:bodyPr/>
        <a:lstStyle/>
        <a:p>
          <a:endParaRPr lang="en-GB"/>
        </a:p>
      </dgm:t>
    </dgm:pt>
    <dgm:pt modelId="{0CCED697-DB5A-479F-BD76-192AAA0F4810}" type="pres">
      <dgm:prSet presAssocID="{D99F9095-51FE-4BB4-9D53-758D6237F4EF}" presName="hierChild1" presStyleCnt="0">
        <dgm:presLayoutVars>
          <dgm:orgChart val="1"/>
          <dgm:chPref val="1"/>
          <dgm:dir/>
          <dgm:animOne val="branch"/>
          <dgm:animLvl val="lvl"/>
          <dgm:resizeHandles/>
        </dgm:presLayoutVars>
      </dgm:prSet>
      <dgm:spPr/>
    </dgm:pt>
    <dgm:pt modelId="{AD025987-0DD2-46B4-BFE9-0379690570DE}" type="pres">
      <dgm:prSet presAssocID="{92114C47-9FD2-43C3-8EBF-2A720A72B659}" presName="hierRoot1" presStyleCnt="0">
        <dgm:presLayoutVars>
          <dgm:hierBranch val="init"/>
        </dgm:presLayoutVars>
      </dgm:prSet>
      <dgm:spPr/>
    </dgm:pt>
    <dgm:pt modelId="{660BB622-F5BB-4B1D-9381-CF93DF45D76C}" type="pres">
      <dgm:prSet presAssocID="{92114C47-9FD2-43C3-8EBF-2A720A72B659}" presName="rootComposite1" presStyleCnt="0"/>
      <dgm:spPr/>
    </dgm:pt>
    <dgm:pt modelId="{2E929895-81DC-4102-A9A9-3D2C6B0ADE2E}" type="pres">
      <dgm:prSet presAssocID="{92114C47-9FD2-43C3-8EBF-2A720A72B659}" presName="rootText1" presStyleLbl="node0" presStyleIdx="0" presStyleCnt="1">
        <dgm:presLayoutVars>
          <dgm:chPref val="3"/>
        </dgm:presLayoutVars>
      </dgm:prSet>
      <dgm:spPr/>
    </dgm:pt>
    <dgm:pt modelId="{328C4F40-E26E-425F-BF39-B552CEACB3B8}" type="pres">
      <dgm:prSet presAssocID="{92114C47-9FD2-43C3-8EBF-2A720A72B659}" presName="rootConnector1" presStyleLbl="node1" presStyleIdx="0" presStyleCnt="0"/>
      <dgm:spPr/>
    </dgm:pt>
    <dgm:pt modelId="{03898991-E92F-45D5-A80B-5B316DE2FDFD}" type="pres">
      <dgm:prSet presAssocID="{92114C47-9FD2-43C3-8EBF-2A720A72B659}" presName="hierChild2" presStyleCnt="0"/>
      <dgm:spPr/>
    </dgm:pt>
    <dgm:pt modelId="{E0A372BC-E242-4D35-90CA-A17F2EC2D916}" type="pres">
      <dgm:prSet presAssocID="{F166335A-3E6A-4F9A-A5F6-3E252B15554E}" presName="Name37" presStyleLbl="parChTrans1D2" presStyleIdx="0" presStyleCnt="4"/>
      <dgm:spPr/>
    </dgm:pt>
    <dgm:pt modelId="{4A9BC795-F86C-4419-A933-6BB7DCE0D930}" type="pres">
      <dgm:prSet presAssocID="{95EAFEBA-D6DE-4959-B7D1-A2EB9044F775}" presName="hierRoot2" presStyleCnt="0">
        <dgm:presLayoutVars>
          <dgm:hierBranch val="init"/>
        </dgm:presLayoutVars>
      </dgm:prSet>
      <dgm:spPr/>
    </dgm:pt>
    <dgm:pt modelId="{B9993895-4CC1-48C3-9362-9F7C32A0453B}" type="pres">
      <dgm:prSet presAssocID="{95EAFEBA-D6DE-4959-B7D1-A2EB9044F775}" presName="rootComposite" presStyleCnt="0"/>
      <dgm:spPr/>
    </dgm:pt>
    <dgm:pt modelId="{49C0016A-6735-4698-854B-D2DA1AE9DB75}" type="pres">
      <dgm:prSet presAssocID="{95EAFEBA-D6DE-4959-B7D1-A2EB9044F775}" presName="rootText" presStyleLbl="node2" presStyleIdx="0" presStyleCnt="3">
        <dgm:presLayoutVars>
          <dgm:chPref val="3"/>
        </dgm:presLayoutVars>
      </dgm:prSet>
      <dgm:spPr/>
    </dgm:pt>
    <dgm:pt modelId="{9B8A460E-F319-4404-9590-861A226E1E41}" type="pres">
      <dgm:prSet presAssocID="{95EAFEBA-D6DE-4959-B7D1-A2EB9044F775}" presName="rootConnector" presStyleLbl="node2" presStyleIdx="0" presStyleCnt="3"/>
      <dgm:spPr/>
    </dgm:pt>
    <dgm:pt modelId="{A4C437B8-139A-4596-9FCE-242DA68BC9B0}" type="pres">
      <dgm:prSet presAssocID="{95EAFEBA-D6DE-4959-B7D1-A2EB9044F775}" presName="hierChild4" presStyleCnt="0"/>
      <dgm:spPr/>
    </dgm:pt>
    <dgm:pt modelId="{B42610B4-AEE2-4E08-AC8C-000C9EA6D273}" type="pres">
      <dgm:prSet presAssocID="{95EAFEBA-D6DE-4959-B7D1-A2EB9044F775}" presName="hierChild5" presStyleCnt="0"/>
      <dgm:spPr/>
    </dgm:pt>
    <dgm:pt modelId="{C746DE29-354A-4C5D-A69D-5A8D13DDC5CA}" type="pres">
      <dgm:prSet presAssocID="{7F3F830F-C1CE-44FC-A28D-D29DCED8F93A}" presName="Name37" presStyleLbl="parChTrans1D2" presStyleIdx="1" presStyleCnt="4"/>
      <dgm:spPr/>
    </dgm:pt>
    <dgm:pt modelId="{CB41B85C-38DD-43BC-8BC5-BEBF2108DB1C}" type="pres">
      <dgm:prSet presAssocID="{A7734173-356A-4363-8F37-82B5BBDCE5A5}" presName="hierRoot2" presStyleCnt="0">
        <dgm:presLayoutVars>
          <dgm:hierBranch val="init"/>
        </dgm:presLayoutVars>
      </dgm:prSet>
      <dgm:spPr/>
    </dgm:pt>
    <dgm:pt modelId="{14F4643B-8372-41AD-842C-F68EF0DCC725}" type="pres">
      <dgm:prSet presAssocID="{A7734173-356A-4363-8F37-82B5BBDCE5A5}" presName="rootComposite" presStyleCnt="0"/>
      <dgm:spPr/>
    </dgm:pt>
    <dgm:pt modelId="{3D53E25C-BB58-4B20-AC74-8B618BF19179}" type="pres">
      <dgm:prSet presAssocID="{A7734173-356A-4363-8F37-82B5BBDCE5A5}" presName="rootText" presStyleLbl="node2" presStyleIdx="1" presStyleCnt="3">
        <dgm:presLayoutVars>
          <dgm:chPref val="3"/>
        </dgm:presLayoutVars>
      </dgm:prSet>
      <dgm:spPr/>
    </dgm:pt>
    <dgm:pt modelId="{F9BF82C8-16FB-4A22-9874-84E0647D9853}" type="pres">
      <dgm:prSet presAssocID="{A7734173-356A-4363-8F37-82B5BBDCE5A5}" presName="rootConnector" presStyleLbl="node2" presStyleIdx="1" presStyleCnt="3"/>
      <dgm:spPr/>
    </dgm:pt>
    <dgm:pt modelId="{315D4EA3-1311-4D46-AEF7-49DD7CFB18C7}" type="pres">
      <dgm:prSet presAssocID="{A7734173-356A-4363-8F37-82B5BBDCE5A5}" presName="hierChild4" presStyleCnt="0"/>
      <dgm:spPr/>
    </dgm:pt>
    <dgm:pt modelId="{C80FBE56-4AA6-4890-AB31-B8949FFA97AA}" type="pres">
      <dgm:prSet presAssocID="{A7734173-356A-4363-8F37-82B5BBDCE5A5}" presName="hierChild5" presStyleCnt="0"/>
      <dgm:spPr/>
    </dgm:pt>
    <dgm:pt modelId="{A25521AE-043B-4E7A-AC37-BB5094D0260E}" type="pres">
      <dgm:prSet presAssocID="{39C874FC-3622-4854-A2E8-8BD9D1D52B31}" presName="Name37" presStyleLbl="parChTrans1D2" presStyleIdx="2" presStyleCnt="4"/>
      <dgm:spPr/>
    </dgm:pt>
    <dgm:pt modelId="{93251A0A-4576-4DBC-A56A-FC2E617FE7BB}" type="pres">
      <dgm:prSet presAssocID="{2B12131F-F545-46BD-9507-791EDC768755}" presName="hierRoot2" presStyleCnt="0">
        <dgm:presLayoutVars>
          <dgm:hierBranch val="init"/>
        </dgm:presLayoutVars>
      </dgm:prSet>
      <dgm:spPr/>
    </dgm:pt>
    <dgm:pt modelId="{3C92D94C-96FC-49EF-A559-611B341BF961}" type="pres">
      <dgm:prSet presAssocID="{2B12131F-F545-46BD-9507-791EDC768755}" presName="rootComposite" presStyleCnt="0"/>
      <dgm:spPr/>
    </dgm:pt>
    <dgm:pt modelId="{AB10C129-C51D-484A-B81B-8FE18A127F20}" type="pres">
      <dgm:prSet presAssocID="{2B12131F-F545-46BD-9507-791EDC768755}" presName="rootText" presStyleLbl="node2" presStyleIdx="2" presStyleCnt="3">
        <dgm:presLayoutVars>
          <dgm:chPref val="3"/>
        </dgm:presLayoutVars>
      </dgm:prSet>
      <dgm:spPr/>
    </dgm:pt>
    <dgm:pt modelId="{D8D6A832-FC72-440C-A1CC-F387FCEE22AC}" type="pres">
      <dgm:prSet presAssocID="{2B12131F-F545-46BD-9507-791EDC768755}" presName="rootConnector" presStyleLbl="node2" presStyleIdx="2" presStyleCnt="3"/>
      <dgm:spPr/>
    </dgm:pt>
    <dgm:pt modelId="{8A0216C0-ABB3-4EC6-910E-478E1A3FFE79}" type="pres">
      <dgm:prSet presAssocID="{2B12131F-F545-46BD-9507-791EDC768755}" presName="hierChild4" presStyleCnt="0"/>
      <dgm:spPr/>
    </dgm:pt>
    <dgm:pt modelId="{E28996F1-9BE0-4B05-B5EF-DA17F4388F8C}" type="pres">
      <dgm:prSet presAssocID="{2B12131F-F545-46BD-9507-791EDC768755}" presName="hierChild5" presStyleCnt="0"/>
      <dgm:spPr/>
    </dgm:pt>
    <dgm:pt modelId="{F84DF00C-CFFE-4287-8F6A-7167A7A0C2B3}" type="pres">
      <dgm:prSet presAssocID="{92114C47-9FD2-43C3-8EBF-2A720A72B659}" presName="hierChild3" presStyleCnt="0"/>
      <dgm:spPr/>
    </dgm:pt>
    <dgm:pt modelId="{3D957B76-D042-45A1-AFC6-CD691590C009}" type="pres">
      <dgm:prSet presAssocID="{F382B0F6-E7B0-4F42-9184-D5C8E564CA97}" presName="Name111" presStyleLbl="parChTrans1D2" presStyleIdx="3" presStyleCnt="4"/>
      <dgm:spPr/>
    </dgm:pt>
    <dgm:pt modelId="{CA21A030-9062-4271-A3A2-83AB6CACD6E4}" type="pres">
      <dgm:prSet presAssocID="{3A9B142F-C384-42C1-AC6D-B463A26BB7F9}" presName="hierRoot3" presStyleCnt="0">
        <dgm:presLayoutVars>
          <dgm:hierBranch val="init"/>
        </dgm:presLayoutVars>
      </dgm:prSet>
      <dgm:spPr/>
    </dgm:pt>
    <dgm:pt modelId="{0D330231-BC2E-4D2D-B0CB-9DE25D1C7938}" type="pres">
      <dgm:prSet presAssocID="{3A9B142F-C384-42C1-AC6D-B463A26BB7F9}" presName="rootComposite3" presStyleCnt="0"/>
      <dgm:spPr/>
    </dgm:pt>
    <dgm:pt modelId="{A0993CE7-6262-4706-82E6-DA416151A0FE}" type="pres">
      <dgm:prSet presAssocID="{3A9B142F-C384-42C1-AC6D-B463A26BB7F9}" presName="rootText3" presStyleLbl="asst1" presStyleIdx="0" presStyleCnt="1">
        <dgm:presLayoutVars>
          <dgm:chPref val="3"/>
        </dgm:presLayoutVars>
      </dgm:prSet>
      <dgm:spPr/>
    </dgm:pt>
    <dgm:pt modelId="{9800AD64-6573-4F6C-BB26-F5C2807302C2}" type="pres">
      <dgm:prSet presAssocID="{3A9B142F-C384-42C1-AC6D-B463A26BB7F9}" presName="rootConnector3" presStyleLbl="asst1" presStyleIdx="0" presStyleCnt="1"/>
      <dgm:spPr/>
    </dgm:pt>
    <dgm:pt modelId="{F3169F6A-203A-47AB-8950-DBD5E592B0F3}" type="pres">
      <dgm:prSet presAssocID="{3A9B142F-C384-42C1-AC6D-B463A26BB7F9}" presName="hierChild6" presStyleCnt="0"/>
      <dgm:spPr/>
    </dgm:pt>
    <dgm:pt modelId="{2F62AD4F-563F-4D9A-8C85-6DE8FD138339}" type="pres">
      <dgm:prSet presAssocID="{3A9B142F-C384-42C1-AC6D-B463A26BB7F9}" presName="hierChild7" presStyleCnt="0"/>
      <dgm:spPr/>
    </dgm:pt>
  </dgm:ptLst>
  <dgm:cxnLst>
    <dgm:cxn modelId="{21CD4E16-569A-4057-83F9-4CB891F76AB8}" type="presOf" srcId="{3A9B142F-C384-42C1-AC6D-B463A26BB7F9}" destId="{A0993CE7-6262-4706-82E6-DA416151A0FE}" srcOrd="0" destOrd="0" presId="urn:microsoft.com/office/officeart/2005/8/layout/orgChart1"/>
    <dgm:cxn modelId="{CA9D4C17-2008-4269-BCF2-84164438CA04}" srcId="{92114C47-9FD2-43C3-8EBF-2A720A72B659}" destId="{3A9B142F-C384-42C1-AC6D-B463A26BB7F9}" srcOrd="0" destOrd="0" parTransId="{F382B0F6-E7B0-4F42-9184-D5C8E564CA97}" sibTransId="{482B8DAF-6285-43D2-846F-69C34CB80591}"/>
    <dgm:cxn modelId="{47C1A619-3572-41EB-A7EA-6069ECA92CAF}" type="presOf" srcId="{2B12131F-F545-46BD-9507-791EDC768755}" destId="{AB10C129-C51D-484A-B81B-8FE18A127F20}" srcOrd="0" destOrd="0" presId="urn:microsoft.com/office/officeart/2005/8/layout/orgChart1"/>
    <dgm:cxn modelId="{81D2C129-92E5-4F96-9429-3D5B0AD9D39B}" type="presOf" srcId="{92114C47-9FD2-43C3-8EBF-2A720A72B659}" destId="{328C4F40-E26E-425F-BF39-B552CEACB3B8}" srcOrd="1" destOrd="0" presId="urn:microsoft.com/office/officeart/2005/8/layout/orgChart1"/>
    <dgm:cxn modelId="{1D41132B-2D64-48ED-B599-1C19420FEAB5}" type="presOf" srcId="{F382B0F6-E7B0-4F42-9184-D5C8E564CA97}" destId="{3D957B76-D042-45A1-AFC6-CD691590C009}" srcOrd="0" destOrd="0" presId="urn:microsoft.com/office/officeart/2005/8/layout/orgChart1"/>
    <dgm:cxn modelId="{70FB8A5B-D644-4DBA-B4C4-53C31EB771B5}" type="presOf" srcId="{7F3F830F-C1CE-44FC-A28D-D29DCED8F93A}" destId="{C746DE29-354A-4C5D-A69D-5A8D13DDC5CA}" srcOrd="0" destOrd="0" presId="urn:microsoft.com/office/officeart/2005/8/layout/orgChart1"/>
    <dgm:cxn modelId="{5E02DE41-7119-4448-AA96-72852F4851FB}" type="presOf" srcId="{A7734173-356A-4363-8F37-82B5BBDCE5A5}" destId="{F9BF82C8-16FB-4A22-9874-84E0647D9853}" srcOrd="1" destOrd="0" presId="urn:microsoft.com/office/officeart/2005/8/layout/orgChart1"/>
    <dgm:cxn modelId="{982DAD64-D25D-4463-B7D8-DEEA2C20D489}" type="presOf" srcId="{F166335A-3E6A-4F9A-A5F6-3E252B15554E}" destId="{E0A372BC-E242-4D35-90CA-A17F2EC2D916}" srcOrd="0" destOrd="0" presId="urn:microsoft.com/office/officeart/2005/8/layout/orgChart1"/>
    <dgm:cxn modelId="{F34CE849-225E-4FB9-8EA7-9FE54DF8F522}" type="presOf" srcId="{39C874FC-3622-4854-A2E8-8BD9D1D52B31}" destId="{A25521AE-043B-4E7A-AC37-BB5094D0260E}" srcOrd="0" destOrd="0" presId="urn:microsoft.com/office/officeart/2005/8/layout/orgChart1"/>
    <dgm:cxn modelId="{2B6D554A-0E77-4E4B-87B5-489F2741C3C7}" srcId="{92114C47-9FD2-43C3-8EBF-2A720A72B659}" destId="{2B12131F-F545-46BD-9507-791EDC768755}" srcOrd="3" destOrd="0" parTransId="{39C874FC-3622-4854-A2E8-8BD9D1D52B31}" sibTransId="{CE58B50F-57BA-4963-86EB-FCD13DFD8ED0}"/>
    <dgm:cxn modelId="{2F78BE54-94F6-4444-81BF-979AB287A62C}" type="presOf" srcId="{3A9B142F-C384-42C1-AC6D-B463A26BB7F9}" destId="{9800AD64-6573-4F6C-BB26-F5C2807302C2}" srcOrd="1" destOrd="0" presId="urn:microsoft.com/office/officeart/2005/8/layout/orgChart1"/>
    <dgm:cxn modelId="{16D2748A-BE03-46BB-BA33-26A398F0F1BB}" type="presOf" srcId="{2B12131F-F545-46BD-9507-791EDC768755}" destId="{D8D6A832-FC72-440C-A1CC-F387FCEE22AC}" srcOrd="1" destOrd="0" presId="urn:microsoft.com/office/officeart/2005/8/layout/orgChart1"/>
    <dgm:cxn modelId="{6D46FC8C-EBFF-434E-89B6-A745F0FFF3A0}" srcId="{92114C47-9FD2-43C3-8EBF-2A720A72B659}" destId="{A7734173-356A-4363-8F37-82B5BBDCE5A5}" srcOrd="2" destOrd="0" parTransId="{7F3F830F-C1CE-44FC-A28D-D29DCED8F93A}" sibTransId="{632E1E1C-098D-48DA-BA4E-8AE123A56211}"/>
    <dgm:cxn modelId="{7701D6B1-3744-480D-835E-A8C5E58397EA}" srcId="{92114C47-9FD2-43C3-8EBF-2A720A72B659}" destId="{95EAFEBA-D6DE-4959-B7D1-A2EB9044F775}" srcOrd="1" destOrd="0" parTransId="{F166335A-3E6A-4F9A-A5F6-3E252B15554E}" sibTransId="{FA34BFB5-6405-4AF3-952B-850A1D2D823A}"/>
    <dgm:cxn modelId="{8D5B6AB4-3B72-4D31-ABEF-380DF7DFEC23}" srcId="{D99F9095-51FE-4BB4-9D53-758D6237F4EF}" destId="{92114C47-9FD2-43C3-8EBF-2A720A72B659}" srcOrd="0" destOrd="0" parTransId="{9CC205C8-C3B0-40CB-9AF3-A3B0D73A6593}" sibTransId="{485579DC-E6D8-4A35-8013-3551F9220C65}"/>
    <dgm:cxn modelId="{6E1419B8-053B-45BA-A399-FC0D7F950E87}" type="presOf" srcId="{A7734173-356A-4363-8F37-82B5BBDCE5A5}" destId="{3D53E25C-BB58-4B20-AC74-8B618BF19179}" srcOrd="0" destOrd="0" presId="urn:microsoft.com/office/officeart/2005/8/layout/orgChart1"/>
    <dgm:cxn modelId="{813B31CA-D80D-45C9-BCC5-145DECCD2F39}" type="presOf" srcId="{92114C47-9FD2-43C3-8EBF-2A720A72B659}" destId="{2E929895-81DC-4102-A9A9-3D2C6B0ADE2E}" srcOrd="0" destOrd="0" presId="urn:microsoft.com/office/officeart/2005/8/layout/orgChart1"/>
    <dgm:cxn modelId="{233398E4-21A4-4787-8248-B1BC2F51DB3E}" type="presOf" srcId="{D99F9095-51FE-4BB4-9D53-758D6237F4EF}" destId="{0CCED697-DB5A-479F-BD76-192AAA0F4810}" srcOrd="0" destOrd="0" presId="urn:microsoft.com/office/officeart/2005/8/layout/orgChart1"/>
    <dgm:cxn modelId="{606176F5-8A68-450F-82B3-49E7C063CB2E}" type="presOf" srcId="{95EAFEBA-D6DE-4959-B7D1-A2EB9044F775}" destId="{49C0016A-6735-4698-854B-D2DA1AE9DB75}" srcOrd="0" destOrd="0" presId="urn:microsoft.com/office/officeart/2005/8/layout/orgChart1"/>
    <dgm:cxn modelId="{E757C9F8-E517-40FF-9A41-819255B4F96F}" type="presOf" srcId="{95EAFEBA-D6DE-4959-B7D1-A2EB9044F775}" destId="{9B8A460E-F319-4404-9590-861A226E1E41}" srcOrd="1" destOrd="0" presId="urn:microsoft.com/office/officeart/2005/8/layout/orgChart1"/>
    <dgm:cxn modelId="{E1F64BF0-E4BA-41B8-A2C5-E3008F4CACFD}" type="presParOf" srcId="{0CCED697-DB5A-479F-BD76-192AAA0F4810}" destId="{AD025987-0DD2-46B4-BFE9-0379690570DE}" srcOrd="0" destOrd="0" presId="urn:microsoft.com/office/officeart/2005/8/layout/orgChart1"/>
    <dgm:cxn modelId="{5D5BB5CA-F14F-4E19-ADE9-2F500974C83B}" type="presParOf" srcId="{AD025987-0DD2-46B4-BFE9-0379690570DE}" destId="{660BB622-F5BB-4B1D-9381-CF93DF45D76C}" srcOrd="0" destOrd="0" presId="urn:microsoft.com/office/officeart/2005/8/layout/orgChart1"/>
    <dgm:cxn modelId="{22065D9A-458F-4B5C-93F7-60BFABA0B9B9}" type="presParOf" srcId="{660BB622-F5BB-4B1D-9381-CF93DF45D76C}" destId="{2E929895-81DC-4102-A9A9-3D2C6B0ADE2E}" srcOrd="0" destOrd="0" presId="urn:microsoft.com/office/officeart/2005/8/layout/orgChart1"/>
    <dgm:cxn modelId="{B1C25CE1-9E8D-4506-8DA3-E9462AECEAEB}" type="presParOf" srcId="{660BB622-F5BB-4B1D-9381-CF93DF45D76C}" destId="{328C4F40-E26E-425F-BF39-B552CEACB3B8}" srcOrd="1" destOrd="0" presId="urn:microsoft.com/office/officeart/2005/8/layout/orgChart1"/>
    <dgm:cxn modelId="{8EB65F14-40EC-412B-96B1-3D19C119F25B}" type="presParOf" srcId="{AD025987-0DD2-46B4-BFE9-0379690570DE}" destId="{03898991-E92F-45D5-A80B-5B316DE2FDFD}" srcOrd="1" destOrd="0" presId="urn:microsoft.com/office/officeart/2005/8/layout/orgChart1"/>
    <dgm:cxn modelId="{25CE96CA-9330-40D5-9034-4F8DF923F135}" type="presParOf" srcId="{03898991-E92F-45D5-A80B-5B316DE2FDFD}" destId="{E0A372BC-E242-4D35-90CA-A17F2EC2D916}" srcOrd="0" destOrd="0" presId="urn:microsoft.com/office/officeart/2005/8/layout/orgChart1"/>
    <dgm:cxn modelId="{F15DD0F5-A8E1-4FA5-9FF0-8F0BEC3072ED}" type="presParOf" srcId="{03898991-E92F-45D5-A80B-5B316DE2FDFD}" destId="{4A9BC795-F86C-4419-A933-6BB7DCE0D930}" srcOrd="1" destOrd="0" presId="urn:microsoft.com/office/officeart/2005/8/layout/orgChart1"/>
    <dgm:cxn modelId="{258C2202-8736-41A0-A51F-16420C251169}" type="presParOf" srcId="{4A9BC795-F86C-4419-A933-6BB7DCE0D930}" destId="{B9993895-4CC1-48C3-9362-9F7C32A0453B}" srcOrd="0" destOrd="0" presId="urn:microsoft.com/office/officeart/2005/8/layout/orgChart1"/>
    <dgm:cxn modelId="{4D61DC01-DD3E-4CB5-AA5C-6A9AAAC5530E}" type="presParOf" srcId="{B9993895-4CC1-48C3-9362-9F7C32A0453B}" destId="{49C0016A-6735-4698-854B-D2DA1AE9DB75}" srcOrd="0" destOrd="0" presId="urn:microsoft.com/office/officeart/2005/8/layout/orgChart1"/>
    <dgm:cxn modelId="{46EC08F3-6EB5-4A24-B082-0D9AC1F7E900}" type="presParOf" srcId="{B9993895-4CC1-48C3-9362-9F7C32A0453B}" destId="{9B8A460E-F319-4404-9590-861A226E1E41}" srcOrd="1" destOrd="0" presId="urn:microsoft.com/office/officeart/2005/8/layout/orgChart1"/>
    <dgm:cxn modelId="{E95544E7-DAAA-4535-BF94-71C69C6A5F6B}" type="presParOf" srcId="{4A9BC795-F86C-4419-A933-6BB7DCE0D930}" destId="{A4C437B8-139A-4596-9FCE-242DA68BC9B0}" srcOrd="1" destOrd="0" presId="urn:microsoft.com/office/officeart/2005/8/layout/orgChart1"/>
    <dgm:cxn modelId="{08EF5767-166B-4EF3-8743-47D1F0A3C7C4}" type="presParOf" srcId="{4A9BC795-F86C-4419-A933-6BB7DCE0D930}" destId="{B42610B4-AEE2-4E08-AC8C-000C9EA6D273}" srcOrd="2" destOrd="0" presId="urn:microsoft.com/office/officeart/2005/8/layout/orgChart1"/>
    <dgm:cxn modelId="{BBC48AEF-0773-4F4B-83CE-2D506A7237AA}" type="presParOf" srcId="{03898991-E92F-45D5-A80B-5B316DE2FDFD}" destId="{C746DE29-354A-4C5D-A69D-5A8D13DDC5CA}" srcOrd="2" destOrd="0" presId="urn:microsoft.com/office/officeart/2005/8/layout/orgChart1"/>
    <dgm:cxn modelId="{0499848D-45EC-4D4B-A9EF-A2002C2AD507}" type="presParOf" srcId="{03898991-E92F-45D5-A80B-5B316DE2FDFD}" destId="{CB41B85C-38DD-43BC-8BC5-BEBF2108DB1C}" srcOrd="3" destOrd="0" presId="urn:microsoft.com/office/officeart/2005/8/layout/orgChart1"/>
    <dgm:cxn modelId="{FD8B0C3B-ED8D-4855-8F69-DBE290F8E753}" type="presParOf" srcId="{CB41B85C-38DD-43BC-8BC5-BEBF2108DB1C}" destId="{14F4643B-8372-41AD-842C-F68EF0DCC725}" srcOrd="0" destOrd="0" presId="urn:microsoft.com/office/officeart/2005/8/layout/orgChart1"/>
    <dgm:cxn modelId="{BEA9C8BB-CC45-42DF-BFBF-FAB686E4F1DB}" type="presParOf" srcId="{14F4643B-8372-41AD-842C-F68EF0DCC725}" destId="{3D53E25C-BB58-4B20-AC74-8B618BF19179}" srcOrd="0" destOrd="0" presId="urn:microsoft.com/office/officeart/2005/8/layout/orgChart1"/>
    <dgm:cxn modelId="{59698B61-AB2D-4678-8C6A-BD2CF8A528E1}" type="presParOf" srcId="{14F4643B-8372-41AD-842C-F68EF0DCC725}" destId="{F9BF82C8-16FB-4A22-9874-84E0647D9853}" srcOrd="1" destOrd="0" presId="urn:microsoft.com/office/officeart/2005/8/layout/orgChart1"/>
    <dgm:cxn modelId="{15B55F0F-9475-45D3-95B8-AACE1A90060D}" type="presParOf" srcId="{CB41B85C-38DD-43BC-8BC5-BEBF2108DB1C}" destId="{315D4EA3-1311-4D46-AEF7-49DD7CFB18C7}" srcOrd="1" destOrd="0" presId="urn:microsoft.com/office/officeart/2005/8/layout/orgChart1"/>
    <dgm:cxn modelId="{FC0E8E62-CD7E-409F-B5B6-9F766B006C15}" type="presParOf" srcId="{CB41B85C-38DD-43BC-8BC5-BEBF2108DB1C}" destId="{C80FBE56-4AA6-4890-AB31-B8949FFA97AA}" srcOrd="2" destOrd="0" presId="urn:microsoft.com/office/officeart/2005/8/layout/orgChart1"/>
    <dgm:cxn modelId="{FABE26FE-00B0-4D78-8449-B15141E6474A}" type="presParOf" srcId="{03898991-E92F-45D5-A80B-5B316DE2FDFD}" destId="{A25521AE-043B-4E7A-AC37-BB5094D0260E}" srcOrd="4" destOrd="0" presId="urn:microsoft.com/office/officeart/2005/8/layout/orgChart1"/>
    <dgm:cxn modelId="{985E5638-BFFF-4DA6-AD2F-50D7E26AB874}" type="presParOf" srcId="{03898991-E92F-45D5-A80B-5B316DE2FDFD}" destId="{93251A0A-4576-4DBC-A56A-FC2E617FE7BB}" srcOrd="5" destOrd="0" presId="urn:microsoft.com/office/officeart/2005/8/layout/orgChart1"/>
    <dgm:cxn modelId="{AEB427DC-E1AA-4739-9E1E-36590694A711}" type="presParOf" srcId="{93251A0A-4576-4DBC-A56A-FC2E617FE7BB}" destId="{3C92D94C-96FC-49EF-A559-611B341BF961}" srcOrd="0" destOrd="0" presId="urn:microsoft.com/office/officeart/2005/8/layout/orgChart1"/>
    <dgm:cxn modelId="{D5938568-B89A-4CEA-83E3-10AFA8D3BDAD}" type="presParOf" srcId="{3C92D94C-96FC-49EF-A559-611B341BF961}" destId="{AB10C129-C51D-484A-B81B-8FE18A127F20}" srcOrd="0" destOrd="0" presId="urn:microsoft.com/office/officeart/2005/8/layout/orgChart1"/>
    <dgm:cxn modelId="{558915C2-B1EB-4CC3-A514-08A6AF833E83}" type="presParOf" srcId="{3C92D94C-96FC-49EF-A559-611B341BF961}" destId="{D8D6A832-FC72-440C-A1CC-F387FCEE22AC}" srcOrd="1" destOrd="0" presId="urn:microsoft.com/office/officeart/2005/8/layout/orgChart1"/>
    <dgm:cxn modelId="{28B611A6-5DBF-4E8E-B262-58CB5515F288}" type="presParOf" srcId="{93251A0A-4576-4DBC-A56A-FC2E617FE7BB}" destId="{8A0216C0-ABB3-4EC6-910E-478E1A3FFE79}" srcOrd="1" destOrd="0" presId="urn:microsoft.com/office/officeart/2005/8/layout/orgChart1"/>
    <dgm:cxn modelId="{43C2E525-14B3-4C7C-8CA3-9F2E8E0B5606}" type="presParOf" srcId="{93251A0A-4576-4DBC-A56A-FC2E617FE7BB}" destId="{E28996F1-9BE0-4B05-B5EF-DA17F4388F8C}" srcOrd="2" destOrd="0" presId="urn:microsoft.com/office/officeart/2005/8/layout/orgChart1"/>
    <dgm:cxn modelId="{CA69531F-00C6-4142-82BE-63B0C83F6252}" type="presParOf" srcId="{AD025987-0DD2-46B4-BFE9-0379690570DE}" destId="{F84DF00C-CFFE-4287-8F6A-7167A7A0C2B3}" srcOrd="2" destOrd="0" presId="urn:microsoft.com/office/officeart/2005/8/layout/orgChart1"/>
    <dgm:cxn modelId="{187EF0B3-5E94-40D5-8533-4C19104D63A8}" type="presParOf" srcId="{F84DF00C-CFFE-4287-8F6A-7167A7A0C2B3}" destId="{3D957B76-D042-45A1-AFC6-CD691590C009}" srcOrd="0" destOrd="0" presId="urn:microsoft.com/office/officeart/2005/8/layout/orgChart1"/>
    <dgm:cxn modelId="{3C08B521-1F4D-4051-8713-793B3304F80D}" type="presParOf" srcId="{F84DF00C-CFFE-4287-8F6A-7167A7A0C2B3}" destId="{CA21A030-9062-4271-A3A2-83AB6CACD6E4}" srcOrd="1" destOrd="0" presId="urn:microsoft.com/office/officeart/2005/8/layout/orgChart1"/>
    <dgm:cxn modelId="{0FB51CBB-5CA0-4193-9D54-C7F2F10945CC}" type="presParOf" srcId="{CA21A030-9062-4271-A3A2-83AB6CACD6E4}" destId="{0D330231-BC2E-4D2D-B0CB-9DE25D1C7938}" srcOrd="0" destOrd="0" presId="urn:microsoft.com/office/officeart/2005/8/layout/orgChart1"/>
    <dgm:cxn modelId="{86ABE4DF-17B0-4AF9-AF58-6DD7EC2E3E2C}" type="presParOf" srcId="{0D330231-BC2E-4D2D-B0CB-9DE25D1C7938}" destId="{A0993CE7-6262-4706-82E6-DA416151A0FE}" srcOrd="0" destOrd="0" presId="urn:microsoft.com/office/officeart/2005/8/layout/orgChart1"/>
    <dgm:cxn modelId="{143DEA20-DFDE-4276-8E13-B59499625860}" type="presParOf" srcId="{0D330231-BC2E-4D2D-B0CB-9DE25D1C7938}" destId="{9800AD64-6573-4F6C-BB26-F5C2807302C2}" srcOrd="1" destOrd="0" presId="urn:microsoft.com/office/officeart/2005/8/layout/orgChart1"/>
    <dgm:cxn modelId="{9944A985-E8C3-4CEE-BF4F-265F23FD0BC4}" type="presParOf" srcId="{CA21A030-9062-4271-A3A2-83AB6CACD6E4}" destId="{F3169F6A-203A-47AB-8950-DBD5E592B0F3}" srcOrd="1" destOrd="0" presId="urn:microsoft.com/office/officeart/2005/8/layout/orgChart1"/>
    <dgm:cxn modelId="{7C650386-1118-411A-8276-D8E06FEB9C05}" type="presParOf" srcId="{CA21A030-9062-4271-A3A2-83AB6CACD6E4}" destId="{2F62AD4F-563F-4D9A-8C85-6DE8FD1383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57B76-D042-45A1-AFC6-CD691590C009}">
      <dsp:nvSpPr>
        <dsp:cNvPr id="0" name=""/>
        <dsp:cNvSpPr/>
      </dsp:nvSpPr>
      <dsp:spPr>
        <a:xfrm>
          <a:off x="3731975" y="1639885"/>
          <a:ext cx="244113" cy="1069447"/>
        </a:xfrm>
        <a:custGeom>
          <a:avLst/>
          <a:gdLst/>
          <a:ahLst/>
          <a:cxnLst/>
          <a:rect l="0" t="0" r="0" b="0"/>
          <a:pathLst>
            <a:path>
              <a:moveTo>
                <a:pt x="244113" y="0"/>
              </a:moveTo>
              <a:lnTo>
                <a:pt x="244113" y="1069447"/>
              </a:lnTo>
              <a:lnTo>
                <a:pt x="0" y="1069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5521AE-043B-4E7A-AC37-BB5094D0260E}">
      <dsp:nvSpPr>
        <dsp:cNvPr id="0" name=""/>
        <dsp:cNvSpPr/>
      </dsp:nvSpPr>
      <dsp:spPr>
        <a:xfrm>
          <a:off x="3976089" y="1639885"/>
          <a:ext cx="2813112" cy="2138895"/>
        </a:xfrm>
        <a:custGeom>
          <a:avLst/>
          <a:gdLst/>
          <a:ahLst/>
          <a:cxnLst/>
          <a:rect l="0" t="0" r="0" b="0"/>
          <a:pathLst>
            <a:path>
              <a:moveTo>
                <a:pt x="0" y="0"/>
              </a:moveTo>
              <a:lnTo>
                <a:pt x="0" y="1894782"/>
              </a:lnTo>
              <a:lnTo>
                <a:pt x="2813112" y="1894782"/>
              </a:lnTo>
              <a:lnTo>
                <a:pt x="2813112" y="21388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46DE29-354A-4C5D-A69D-5A8D13DDC5CA}">
      <dsp:nvSpPr>
        <dsp:cNvPr id="0" name=""/>
        <dsp:cNvSpPr/>
      </dsp:nvSpPr>
      <dsp:spPr>
        <a:xfrm>
          <a:off x="3930369" y="1639885"/>
          <a:ext cx="91440" cy="2138895"/>
        </a:xfrm>
        <a:custGeom>
          <a:avLst/>
          <a:gdLst/>
          <a:ahLst/>
          <a:cxnLst/>
          <a:rect l="0" t="0" r="0" b="0"/>
          <a:pathLst>
            <a:path>
              <a:moveTo>
                <a:pt x="45720" y="0"/>
              </a:moveTo>
              <a:lnTo>
                <a:pt x="45720" y="21388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A372BC-E242-4D35-90CA-A17F2EC2D916}">
      <dsp:nvSpPr>
        <dsp:cNvPr id="0" name=""/>
        <dsp:cNvSpPr/>
      </dsp:nvSpPr>
      <dsp:spPr>
        <a:xfrm>
          <a:off x="1162976" y="1639885"/>
          <a:ext cx="2813112" cy="2138895"/>
        </a:xfrm>
        <a:custGeom>
          <a:avLst/>
          <a:gdLst/>
          <a:ahLst/>
          <a:cxnLst/>
          <a:rect l="0" t="0" r="0" b="0"/>
          <a:pathLst>
            <a:path>
              <a:moveTo>
                <a:pt x="2813112" y="0"/>
              </a:moveTo>
              <a:lnTo>
                <a:pt x="2813112" y="1894782"/>
              </a:lnTo>
              <a:lnTo>
                <a:pt x="0" y="1894782"/>
              </a:lnTo>
              <a:lnTo>
                <a:pt x="0" y="21388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929895-81DC-4102-A9A9-3D2C6B0ADE2E}">
      <dsp:nvSpPr>
        <dsp:cNvPr id="0" name=""/>
        <dsp:cNvSpPr/>
      </dsp:nvSpPr>
      <dsp:spPr>
        <a:xfrm>
          <a:off x="2813645" y="477442"/>
          <a:ext cx="2324886" cy="11624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TSAB</a:t>
          </a:r>
        </a:p>
      </dsp:txBody>
      <dsp:txXfrm>
        <a:off x="2813645" y="477442"/>
        <a:ext cx="2324886" cy="1162443"/>
      </dsp:txXfrm>
    </dsp:sp>
    <dsp:sp modelId="{49C0016A-6735-4698-854B-D2DA1AE9DB75}">
      <dsp:nvSpPr>
        <dsp:cNvPr id="0" name=""/>
        <dsp:cNvSpPr/>
      </dsp:nvSpPr>
      <dsp:spPr>
        <a:xfrm>
          <a:off x="533" y="3778781"/>
          <a:ext cx="2324886" cy="11624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Operational Group</a:t>
          </a:r>
        </a:p>
      </dsp:txBody>
      <dsp:txXfrm>
        <a:off x="533" y="3778781"/>
        <a:ext cx="2324886" cy="1162443"/>
      </dsp:txXfrm>
    </dsp:sp>
    <dsp:sp modelId="{3D53E25C-BB58-4B20-AC74-8B618BF19179}">
      <dsp:nvSpPr>
        <dsp:cNvPr id="0" name=""/>
        <dsp:cNvSpPr/>
      </dsp:nvSpPr>
      <dsp:spPr>
        <a:xfrm>
          <a:off x="2813645" y="3778781"/>
          <a:ext cx="2324886" cy="11624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Transitions Task and Finish Group</a:t>
          </a:r>
        </a:p>
      </dsp:txBody>
      <dsp:txXfrm>
        <a:off x="2813645" y="3778781"/>
        <a:ext cx="2324886" cy="1162443"/>
      </dsp:txXfrm>
    </dsp:sp>
    <dsp:sp modelId="{AB10C129-C51D-484A-B81B-8FE18A127F20}">
      <dsp:nvSpPr>
        <dsp:cNvPr id="0" name=""/>
        <dsp:cNvSpPr/>
      </dsp:nvSpPr>
      <dsp:spPr>
        <a:xfrm>
          <a:off x="5626758" y="3778781"/>
          <a:ext cx="2324886" cy="11624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SAR group</a:t>
          </a:r>
        </a:p>
      </dsp:txBody>
      <dsp:txXfrm>
        <a:off x="5626758" y="3778781"/>
        <a:ext cx="2324886" cy="1162443"/>
      </dsp:txXfrm>
    </dsp:sp>
    <dsp:sp modelId="{A0993CE7-6262-4706-82E6-DA416151A0FE}">
      <dsp:nvSpPr>
        <dsp:cNvPr id="0" name=""/>
        <dsp:cNvSpPr/>
      </dsp:nvSpPr>
      <dsp:spPr>
        <a:xfrm>
          <a:off x="1407089" y="2128111"/>
          <a:ext cx="2324886" cy="11624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Leadership Executive Group</a:t>
          </a:r>
        </a:p>
      </dsp:txBody>
      <dsp:txXfrm>
        <a:off x="1407089" y="2128111"/>
        <a:ext cx="2324886" cy="116244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36886-7DEE-414C-98D4-48C6819E696D}" type="datetimeFigureOut">
              <a:rPr lang="en-GB" smtClean="0"/>
              <a:t>01/11/2023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4BEAB-ADB5-426A-9D10-B42596118206}" type="slidenum">
              <a:rPr lang="en-GB" smtClean="0"/>
              <a:t>‹#›</a:t>
            </a:fld>
            <a:endParaRPr lang="en-GB"/>
          </a:p>
        </p:txBody>
      </p:sp>
    </p:spTree>
    <p:extLst>
      <p:ext uri="{BB962C8B-B14F-4D97-AF65-F5344CB8AC3E}">
        <p14:creationId xmlns:p14="http://schemas.microsoft.com/office/powerpoint/2010/main" val="354646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t>The Board has three core duties:</a:t>
            </a:r>
            <a:endParaRPr lang="en-GB" b="0" dirty="0"/>
          </a:p>
          <a:p>
            <a:pPr lvl="1"/>
            <a:r>
              <a:rPr lang="en-US" b="0" i="0" dirty="0"/>
              <a:t>To publish a Strategic Plan that sets out what the board has achieved and what it aims to achieve for the next year</a:t>
            </a:r>
          </a:p>
          <a:p>
            <a:pPr lvl="1"/>
            <a:r>
              <a:rPr lang="en-US" b="0" i="0" dirty="0"/>
              <a:t>To publish an Annual Report detailing what the SAB has done during the year to achieve its main objective and implement its strategic plan, and include learning from any Safeguarding Adult Reviews</a:t>
            </a:r>
          </a:p>
          <a:p>
            <a:pPr lvl="1"/>
            <a:r>
              <a:rPr lang="en-US" b="0" i="0" dirty="0"/>
              <a:t>Carry out Safeguarding Adult Reviews</a:t>
            </a:r>
          </a:p>
          <a:p>
            <a:pPr lvl="0">
              <a:buNone/>
            </a:pPr>
            <a:r>
              <a:rPr lang="en-US" b="0" dirty="0">
                <a:latin typeface="Arial" panose="020B0604020202020204" pitchFamily="34" charset="0"/>
                <a:cs typeface="Arial" panose="020B0604020202020204" pitchFamily="34" charset="0"/>
              </a:rPr>
              <a:t>The aim of the TSAB is to ensure the effective co-ordination and delivery of services to safeguard and promote the welfare of at risk adults in accordance with the Care Act 2014 and the accompanying Statutory Guidance.</a:t>
            </a:r>
            <a:endParaRPr lang="en-GB" b="0" dirty="0"/>
          </a:p>
          <a:p>
            <a:pPr lvl="0"/>
            <a:r>
              <a:rPr lang="en-GB" b="0" dirty="0">
                <a:latin typeface="Arial" panose="020B0604020202020204" pitchFamily="34" charset="0"/>
                <a:ea typeface="Times New Roman" panose="02020603050405020304" pitchFamily="18" charset="0"/>
                <a:cs typeface="Arial" panose="020B0604020202020204" pitchFamily="34" charset="0"/>
              </a:rPr>
              <a:t>The six safeguarding principles which underpin our 3 year strategy are:</a:t>
            </a:r>
            <a:endParaRPr lang="en-GB" b="0" dirty="0">
              <a:latin typeface="Arial" panose="020B0604020202020204" pitchFamily="34" charset="0"/>
              <a:ea typeface="Calibri" panose="020F0502020204030204" pitchFamily="34" charset="0"/>
              <a:cs typeface="Arial" panose="020B0604020202020204" pitchFamily="34" charset="0"/>
            </a:endParaRPr>
          </a:p>
          <a:p>
            <a:pPr lvl="1"/>
            <a:r>
              <a:rPr lang="en-GB" b="0" dirty="0">
                <a:latin typeface="Arial" panose="020B0604020202020204" pitchFamily="34" charset="0"/>
                <a:ea typeface="Times New Roman" panose="02020603050405020304" pitchFamily="18" charset="0"/>
                <a:cs typeface="Arial" panose="020B0604020202020204" pitchFamily="34" charset="0"/>
              </a:rPr>
              <a:t>Empowerment: </a:t>
            </a:r>
          </a:p>
          <a:p>
            <a:pPr lvl="1"/>
            <a:r>
              <a:rPr lang="en-GB" b="0" dirty="0">
                <a:latin typeface="Arial" panose="020B0604020202020204" pitchFamily="34" charset="0"/>
                <a:ea typeface="Times New Roman" panose="02020603050405020304" pitchFamily="18" charset="0"/>
                <a:cs typeface="Arial" panose="020B0604020202020204" pitchFamily="34" charset="0"/>
              </a:rPr>
              <a:t>Prevention: </a:t>
            </a:r>
          </a:p>
          <a:p>
            <a:pPr lvl="1"/>
            <a:r>
              <a:rPr lang="en-GB" b="0" dirty="0">
                <a:latin typeface="Arial" panose="020B0604020202020204" pitchFamily="34" charset="0"/>
                <a:ea typeface="Times New Roman" panose="02020603050405020304" pitchFamily="18" charset="0"/>
                <a:cs typeface="Arial" panose="020B0604020202020204" pitchFamily="34" charset="0"/>
              </a:rPr>
              <a:t>Proportionality: </a:t>
            </a:r>
          </a:p>
          <a:p>
            <a:pPr lvl="1"/>
            <a:r>
              <a:rPr lang="en-GB" b="0" dirty="0">
                <a:latin typeface="Arial" panose="020B0604020202020204" pitchFamily="34" charset="0"/>
                <a:ea typeface="Times New Roman" panose="02020603050405020304" pitchFamily="18" charset="0"/>
                <a:cs typeface="Arial" panose="020B0604020202020204" pitchFamily="34" charset="0"/>
              </a:rPr>
              <a:t>Protection: </a:t>
            </a:r>
          </a:p>
          <a:p>
            <a:pPr lvl="1"/>
            <a:r>
              <a:rPr lang="en-GB" b="0" dirty="0">
                <a:latin typeface="Arial" panose="020B0604020202020204" pitchFamily="34" charset="0"/>
                <a:ea typeface="Times New Roman" panose="02020603050405020304" pitchFamily="18" charset="0"/>
                <a:cs typeface="Arial" panose="020B0604020202020204" pitchFamily="34" charset="0"/>
              </a:rPr>
              <a:t>Partnership: </a:t>
            </a:r>
          </a:p>
          <a:p>
            <a:pPr lvl="1"/>
            <a:r>
              <a:rPr lang="en-GB" b="0" dirty="0">
                <a:latin typeface="Arial" panose="020B0604020202020204" pitchFamily="34" charset="0"/>
                <a:ea typeface="Times New Roman" panose="02020603050405020304" pitchFamily="18" charset="0"/>
                <a:cs typeface="Arial" panose="020B0604020202020204" pitchFamily="34" charset="0"/>
              </a:rPr>
              <a:t>Accountability</a:t>
            </a:r>
            <a:endParaRPr lang="en-GB" dirty="0"/>
          </a:p>
          <a:p>
            <a:endParaRPr lang="en-GB" dirty="0"/>
          </a:p>
        </p:txBody>
      </p:sp>
      <p:sp>
        <p:nvSpPr>
          <p:cNvPr id="4" name="Slide Number Placeholder 3"/>
          <p:cNvSpPr>
            <a:spLocks noGrp="1"/>
          </p:cNvSpPr>
          <p:nvPr>
            <p:ph type="sldNum" sz="quarter" idx="5"/>
          </p:nvPr>
        </p:nvSpPr>
        <p:spPr/>
        <p:txBody>
          <a:bodyPr/>
          <a:lstStyle/>
          <a:p>
            <a:fld id="{F03347F5-3AA3-4C53-8C45-B39152509969}" type="slidenum">
              <a:rPr lang="en-GB" smtClean="0"/>
              <a:t>2</a:t>
            </a:fld>
            <a:endParaRPr lang="en-GB"/>
          </a:p>
        </p:txBody>
      </p:sp>
    </p:spTree>
    <p:extLst>
      <p:ext uri="{BB962C8B-B14F-4D97-AF65-F5344CB8AC3E}">
        <p14:creationId xmlns:p14="http://schemas.microsoft.com/office/powerpoint/2010/main" val="253551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t>The Board has three core duties:</a:t>
            </a:r>
            <a:endParaRPr lang="en-GB" b="0" dirty="0"/>
          </a:p>
          <a:p>
            <a:pPr lvl="1"/>
            <a:r>
              <a:rPr lang="en-US" b="0" i="0" dirty="0"/>
              <a:t>To publish a Strategic Plan that sets out what the board has achieved and what it aims to achieve for the next year</a:t>
            </a:r>
          </a:p>
          <a:p>
            <a:pPr lvl="1"/>
            <a:r>
              <a:rPr lang="en-US" b="0" i="0" dirty="0"/>
              <a:t>To publish an Annual Report detailing what the SAB has done during the year to achieve its main objective and implement its strategic plan, and include learning from any Safeguarding Adult Reviews</a:t>
            </a:r>
          </a:p>
          <a:p>
            <a:pPr lvl="1"/>
            <a:r>
              <a:rPr lang="en-US" b="0" i="0" dirty="0"/>
              <a:t>Carry out Safeguarding Adult Reviews</a:t>
            </a:r>
          </a:p>
          <a:p>
            <a:pPr lvl="0">
              <a:buNone/>
            </a:pPr>
            <a:r>
              <a:rPr lang="en-US" b="0" dirty="0">
                <a:latin typeface="Arial" panose="020B0604020202020204" pitchFamily="34" charset="0"/>
                <a:cs typeface="Arial" panose="020B0604020202020204" pitchFamily="34" charset="0"/>
              </a:rPr>
              <a:t>The aim of the TSAB is to ensure the effective co-ordination and delivery of services to safeguard and promote the welfare of at risk adults in accordance with the Care Act 2014 and the accompanying Statutory Guidance.</a:t>
            </a:r>
            <a:endParaRPr lang="en-GB" b="0" dirty="0"/>
          </a:p>
          <a:p>
            <a:pPr lvl="0"/>
            <a:r>
              <a:rPr lang="en-GB" b="0" dirty="0">
                <a:latin typeface="Arial" panose="020B0604020202020204" pitchFamily="34" charset="0"/>
                <a:ea typeface="Times New Roman" panose="02020603050405020304" pitchFamily="18" charset="0"/>
                <a:cs typeface="Arial" panose="020B0604020202020204" pitchFamily="34" charset="0"/>
              </a:rPr>
              <a:t>The six safeguarding principles which underpin our 3 year strategy are:</a:t>
            </a:r>
            <a:endParaRPr lang="en-GB" b="0" dirty="0">
              <a:latin typeface="Arial" panose="020B0604020202020204" pitchFamily="34" charset="0"/>
              <a:ea typeface="Calibri" panose="020F0502020204030204" pitchFamily="34" charset="0"/>
              <a:cs typeface="Arial" panose="020B0604020202020204" pitchFamily="34" charset="0"/>
            </a:endParaRPr>
          </a:p>
          <a:p>
            <a:pPr lvl="1"/>
            <a:r>
              <a:rPr lang="en-GB" b="0" dirty="0">
                <a:latin typeface="Arial" panose="020B0604020202020204" pitchFamily="34" charset="0"/>
                <a:ea typeface="Times New Roman" panose="02020603050405020304" pitchFamily="18" charset="0"/>
                <a:cs typeface="Arial" panose="020B0604020202020204" pitchFamily="34" charset="0"/>
              </a:rPr>
              <a:t>Empowerment: </a:t>
            </a:r>
          </a:p>
          <a:p>
            <a:pPr lvl="1"/>
            <a:r>
              <a:rPr lang="en-GB" b="0" dirty="0">
                <a:latin typeface="Arial" panose="020B0604020202020204" pitchFamily="34" charset="0"/>
                <a:ea typeface="Times New Roman" panose="02020603050405020304" pitchFamily="18" charset="0"/>
                <a:cs typeface="Arial" panose="020B0604020202020204" pitchFamily="34" charset="0"/>
              </a:rPr>
              <a:t>Prevention: </a:t>
            </a:r>
          </a:p>
          <a:p>
            <a:pPr lvl="1"/>
            <a:r>
              <a:rPr lang="en-GB" b="0" dirty="0">
                <a:latin typeface="Arial" panose="020B0604020202020204" pitchFamily="34" charset="0"/>
                <a:ea typeface="Times New Roman" panose="02020603050405020304" pitchFamily="18" charset="0"/>
                <a:cs typeface="Arial" panose="020B0604020202020204" pitchFamily="34" charset="0"/>
              </a:rPr>
              <a:t>Proportionality: </a:t>
            </a:r>
          </a:p>
          <a:p>
            <a:pPr lvl="1"/>
            <a:r>
              <a:rPr lang="en-GB" b="0" dirty="0">
                <a:latin typeface="Arial" panose="020B0604020202020204" pitchFamily="34" charset="0"/>
                <a:ea typeface="Times New Roman" panose="02020603050405020304" pitchFamily="18" charset="0"/>
                <a:cs typeface="Arial" panose="020B0604020202020204" pitchFamily="34" charset="0"/>
              </a:rPr>
              <a:t>Protection: </a:t>
            </a:r>
          </a:p>
          <a:p>
            <a:pPr lvl="1"/>
            <a:r>
              <a:rPr lang="en-GB" b="0" dirty="0">
                <a:latin typeface="Arial" panose="020B0604020202020204" pitchFamily="34" charset="0"/>
                <a:ea typeface="Times New Roman" panose="02020603050405020304" pitchFamily="18" charset="0"/>
                <a:cs typeface="Arial" panose="020B0604020202020204" pitchFamily="34" charset="0"/>
              </a:rPr>
              <a:t>Partnership: </a:t>
            </a:r>
          </a:p>
          <a:p>
            <a:pPr lvl="1"/>
            <a:r>
              <a:rPr lang="en-GB" b="0" dirty="0">
                <a:latin typeface="Arial" panose="020B0604020202020204" pitchFamily="34" charset="0"/>
                <a:ea typeface="Times New Roman" panose="02020603050405020304" pitchFamily="18" charset="0"/>
                <a:cs typeface="Arial" panose="020B0604020202020204" pitchFamily="34" charset="0"/>
              </a:rPr>
              <a:t>Accountability</a:t>
            </a:r>
            <a:endParaRPr lang="en-GB" dirty="0"/>
          </a:p>
          <a:p>
            <a:endParaRPr lang="en-GB" dirty="0"/>
          </a:p>
        </p:txBody>
      </p:sp>
      <p:sp>
        <p:nvSpPr>
          <p:cNvPr id="4" name="Slide Number Placeholder 3"/>
          <p:cNvSpPr>
            <a:spLocks noGrp="1"/>
          </p:cNvSpPr>
          <p:nvPr>
            <p:ph type="sldNum" sz="quarter" idx="5"/>
          </p:nvPr>
        </p:nvSpPr>
        <p:spPr/>
        <p:txBody>
          <a:bodyPr/>
          <a:lstStyle/>
          <a:p>
            <a:fld id="{F03347F5-3AA3-4C53-8C45-B39152509969}" type="slidenum">
              <a:rPr lang="en-GB" smtClean="0"/>
              <a:t>3</a:t>
            </a:fld>
            <a:endParaRPr lang="en-GB"/>
          </a:p>
        </p:txBody>
      </p:sp>
    </p:spTree>
    <p:extLst>
      <p:ext uri="{BB962C8B-B14F-4D97-AF65-F5344CB8AC3E}">
        <p14:creationId xmlns:p14="http://schemas.microsoft.com/office/powerpoint/2010/main" val="87001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t>The Board has three core duties:</a:t>
            </a:r>
            <a:endParaRPr lang="en-GB" b="0" dirty="0"/>
          </a:p>
          <a:p>
            <a:pPr lvl="1"/>
            <a:r>
              <a:rPr lang="en-US" b="0" i="0" dirty="0"/>
              <a:t>To publish a Strategic Plan that sets out what the board has achieved and what it aims to achieve for the next year</a:t>
            </a:r>
          </a:p>
          <a:p>
            <a:pPr lvl="1"/>
            <a:r>
              <a:rPr lang="en-US" b="0" i="0" dirty="0"/>
              <a:t>To publish an Annual Report detailing what the SAB has done during the year to achieve its main objective and implement its strategic plan, and include learning from any Safeguarding Adult Reviews</a:t>
            </a:r>
          </a:p>
          <a:p>
            <a:pPr lvl="1"/>
            <a:r>
              <a:rPr lang="en-US" b="0" i="0" dirty="0"/>
              <a:t>Carry out Safeguarding Adult Reviews</a:t>
            </a:r>
          </a:p>
          <a:p>
            <a:pPr lvl="0">
              <a:buNone/>
            </a:pPr>
            <a:r>
              <a:rPr lang="en-US" b="0" dirty="0">
                <a:latin typeface="Arial" panose="020B0604020202020204" pitchFamily="34" charset="0"/>
                <a:cs typeface="Arial" panose="020B0604020202020204" pitchFamily="34" charset="0"/>
              </a:rPr>
              <a:t>The aim of the TSAB is to ensure the effective co-ordination and delivery of services to safeguard and promote the welfare of at risk adults in accordance with the Care Act 2014 and the accompanying Statutory Guidance.</a:t>
            </a:r>
            <a:endParaRPr lang="en-GB" b="0" dirty="0"/>
          </a:p>
          <a:p>
            <a:pPr lvl="0"/>
            <a:r>
              <a:rPr lang="en-GB" b="0" dirty="0">
                <a:latin typeface="Arial" panose="020B0604020202020204" pitchFamily="34" charset="0"/>
                <a:ea typeface="Times New Roman" panose="02020603050405020304" pitchFamily="18" charset="0"/>
                <a:cs typeface="Arial" panose="020B0604020202020204" pitchFamily="34" charset="0"/>
              </a:rPr>
              <a:t>The six safeguarding principles which underpin our 3 year strategy are:</a:t>
            </a:r>
            <a:endParaRPr lang="en-GB" b="0" dirty="0">
              <a:latin typeface="Arial" panose="020B0604020202020204" pitchFamily="34" charset="0"/>
              <a:ea typeface="Calibri" panose="020F0502020204030204" pitchFamily="34" charset="0"/>
              <a:cs typeface="Arial" panose="020B0604020202020204" pitchFamily="34" charset="0"/>
            </a:endParaRPr>
          </a:p>
          <a:p>
            <a:pPr lvl="1"/>
            <a:r>
              <a:rPr lang="en-GB" b="0" dirty="0">
                <a:latin typeface="Arial" panose="020B0604020202020204" pitchFamily="34" charset="0"/>
                <a:ea typeface="Times New Roman" panose="02020603050405020304" pitchFamily="18" charset="0"/>
                <a:cs typeface="Arial" panose="020B0604020202020204" pitchFamily="34" charset="0"/>
              </a:rPr>
              <a:t>Empowerment: </a:t>
            </a:r>
          </a:p>
          <a:p>
            <a:pPr lvl="1"/>
            <a:r>
              <a:rPr lang="en-GB" b="0" dirty="0">
                <a:latin typeface="Arial" panose="020B0604020202020204" pitchFamily="34" charset="0"/>
                <a:ea typeface="Times New Roman" panose="02020603050405020304" pitchFamily="18" charset="0"/>
                <a:cs typeface="Arial" panose="020B0604020202020204" pitchFamily="34" charset="0"/>
              </a:rPr>
              <a:t>Prevention: </a:t>
            </a:r>
          </a:p>
          <a:p>
            <a:pPr lvl="1"/>
            <a:r>
              <a:rPr lang="en-GB" b="0" dirty="0">
                <a:latin typeface="Arial" panose="020B0604020202020204" pitchFamily="34" charset="0"/>
                <a:ea typeface="Times New Roman" panose="02020603050405020304" pitchFamily="18" charset="0"/>
                <a:cs typeface="Arial" panose="020B0604020202020204" pitchFamily="34" charset="0"/>
              </a:rPr>
              <a:t>Proportionality: </a:t>
            </a:r>
          </a:p>
          <a:p>
            <a:pPr lvl="1"/>
            <a:r>
              <a:rPr lang="en-GB" b="0" dirty="0">
                <a:latin typeface="Arial" panose="020B0604020202020204" pitchFamily="34" charset="0"/>
                <a:ea typeface="Times New Roman" panose="02020603050405020304" pitchFamily="18" charset="0"/>
                <a:cs typeface="Arial" panose="020B0604020202020204" pitchFamily="34" charset="0"/>
              </a:rPr>
              <a:t>Protection: </a:t>
            </a:r>
          </a:p>
          <a:p>
            <a:pPr lvl="1"/>
            <a:r>
              <a:rPr lang="en-GB" b="0" dirty="0">
                <a:latin typeface="Arial" panose="020B0604020202020204" pitchFamily="34" charset="0"/>
                <a:ea typeface="Times New Roman" panose="02020603050405020304" pitchFamily="18" charset="0"/>
                <a:cs typeface="Arial" panose="020B0604020202020204" pitchFamily="34" charset="0"/>
              </a:rPr>
              <a:t>Partnership: </a:t>
            </a:r>
          </a:p>
          <a:p>
            <a:pPr lvl="1"/>
            <a:r>
              <a:rPr lang="en-GB" b="0" dirty="0">
                <a:latin typeface="Arial" panose="020B0604020202020204" pitchFamily="34" charset="0"/>
                <a:ea typeface="Times New Roman" panose="02020603050405020304" pitchFamily="18" charset="0"/>
                <a:cs typeface="Arial" panose="020B0604020202020204" pitchFamily="34" charset="0"/>
              </a:rPr>
              <a:t>Accountability</a:t>
            </a:r>
            <a:endParaRPr lang="en-GB" dirty="0"/>
          </a:p>
          <a:p>
            <a:endParaRPr lang="en-GB" dirty="0"/>
          </a:p>
        </p:txBody>
      </p:sp>
      <p:sp>
        <p:nvSpPr>
          <p:cNvPr id="4" name="Slide Number Placeholder 3"/>
          <p:cNvSpPr>
            <a:spLocks noGrp="1"/>
          </p:cNvSpPr>
          <p:nvPr>
            <p:ph type="sldNum" sz="quarter" idx="5"/>
          </p:nvPr>
        </p:nvSpPr>
        <p:spPr/>
        <p:txBody>
          <a:bodyPr/>
          <a:lstStyle/>
          <a:p>
            <a:fld id="{F03347F5-3AA3-4C53-8C45-B39152509969}" type="slidenum">
              <a:rPr lang="en-GB" smtClean="0"/>
              <a:t>4</a:t>
            </a:fld>
            <a:endParaRPr lang="en-GB"/>
          </a:p>
        </p:txBody>
      </p:sp>
    </p:spTree>
    <p:extLst>
      <p:ext uri="{BB962C8B-B14F-4D97-AF65-F5344CB8AC3E}">
        <p14:creationId xmlns:p14="http://schemas.microsoft.com/office/powerpoint/2010/main" val="394642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What is adult safeguarding?</a:t>
            </a:r>
            <a:endParaRPr lang="en-US" sz="1200" dirty="0"/>
          </a:p>
          <a:p>
            <a:pPr marL="0" indent="0">
              <a:buNone/>
            </a:pPr>
            <a:r>
              <a:rPr lang="en-US" sz="1200" b="0" i="0" dirty="0">
                <a:effectLst/>
              </a:rPr>
              <a:t>Safeguarding means protecting an adult’s right to live in safety, free from abuse and neglect. It is about people and </a:t>
            </a:r>
            <a:r>
              <a:rPr lang="en-US" sz="1200" b="0" i="0" dirty="0" err="1">
                <a:effectLst/>
              </a:rPr>
              <a:t>organisations</a:t>
            </a:r>
            <a:r>
              <a:rPr lang="en-US" sz="1200" b="0" i="0" dirty="0">
                <a:effectLst/>
              </a:rPr>
              <a:t> working together. </a:t>
            </a:r>
          </a:p>
          <a:p>
            <a:pPr marL="0" indent="0">
              <a:buNone/>
            </a:pPr>
            <a:endParaRPr lang="en-US" sz="1200" b="0" i="0" dirty="0">
              <a:effectLst/>
            </a:endParaRPr>
          </a:p>
          <a:p>
            <a:pPr marL="0" indent="0">
              <a:buNone/>
            </a:pPr>
            <a:r>
              <a:rPr lang="en-US" sz="1200" dirty="0"/>
              <a:t>Safeguarding applies to adults who: </a:t>
            </a:r>
          </a:p>
          <a:p>
            <a:pPr marL="0" indent="0">
              <a:buNone/>
            </a:pPr>
            <a:r>
              <a:rPr lang="en-US" sz="1200" dirty="0"/>
              <a:t>• Are over the age of 18 </a:t>
            </a:r>
          </a:p>
          <a:p>
            <a:pPr marL="0" indent="0">
              <a:buNone/>
            </a:pPr>
            <a:r>
              <a:rPr lang="en-US" sz="1200" dirty="0"/>
              <a:t>• Have care and support needs</a:t>
            </a:r>
          </a:p>
          <a:p>
            <a:pPr marL="0" indent="0">
              <a:buNone/>
            </a:pPr>
            <a:r>
              <a:rPr lang="en-US" sz="1200" dirty="0"/>
              <a:t>• Are experiencing, or at risk of, abuse or neglect </a:t>
            </a:r>
          </a:p>
          <a:p>
            <a:pPr marL="0" indent="0">
              <a:buNone/>
            </a:pPr>
            <a:r>
              <a:rPr lang="en-US" sz="1200" dirty="0"/>
              <a:t>• As a result of those care and support needs are unable to protect themselves from abuse or neglect </a:t>
            </a:r>
          </a:p>
          <a:p>
            <a:pPr marL="0" indent="0">
              <a:buNone/>
            </a:pPr>
            <a:endParaRPr lang="en-US" sz="1200" dirty="0"/>
          </a:p>
          <a:p>
            <a:pPr marL="0" indent="0">
              <a:buNone/>
            </a:pPr>
            <a:r>
              <a:rPr lang="en-US" sz="1200" dirty="0"/>
              <a:t>Underpinning this is </a:t>
            </a:r>
            <a:r>
              <a:rPr lang="en-US" sz="1200" b="0" i="0" dirty="0">
                <a:effectLst/>
              </a:rPr>
              <a:t>Making Safeguarding Personal' (MSP) which aims to ensure that the adult  and/or their advocate are asked what they would like to happen at  the earliest opportunity. </a:t>
            </a:r>
            <a:endParaRPr lang="en-GB" sz="1200" dirty="0"/>
          </a:p>
          <a:p>
            <a:endParaRPr lang="en-GB" dirty="0"/>
          </a:p>
        </p:txBody>
      </p:sp>
      <p:sp>
        <p:nvSpPr>
          <p:cNvPr id="4" name="Slide Number Placeholder 3"/>
          <p:cNvSpPr>
            <a:spLocks noGrp="1"/>
          </p:cNvSpPr>
          <p:nvPr>
            <p:ph type="sldNum" sz="quarter" idx="5"/>
          </p:nvPr>
        </p:nvSpPr>
        <p:spPr/>
        <p:txBody>
          <a:bodyPr/>
          <a:lstStyle/>
          <a:p>
            <a:fld id="{F03347F5-3AA3-4C53-8C45-B39152509969}" type="slidenum">
              <a:rPr lang="en-GB" smtClean="0"/>
              <a:t>7</a:t>
            </a:fld>
            <a:endParaRPr lang="en-GB"/>
          </a:p>
        </p:txBody>
      </p:sp>
    </p:spTree>
    <p:extLst>
      <p:ext uri="{BB962C8B-B14F-4D97-AF65-F5344CB8AC3E}">
        <p14:creationId xmlns:p14="http://schemas.microsoft.com/office/powerpoint/2010/main" val="422532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3347F5-3AA3-4C53-8C45-B39152509969}" type="slidenum">
              <a:rPr lang="en-GB" smtClean="0"/>
              <a:t>12</a:t>
            </a:fld>
            <a:endParaRPr lang="en-GB"/>
          </a:p>
        </p:txBody>
      </p:sp>
    </p:spTree>
    <p:extLst>
      <p:ext uri="{BB962C8B-B14F-4D97-AF65-F5344CB8AC3E}">
        <p14:creationId xmlns:p14="http://schemas.microsoft.com/office/powerpoint/2010/main" val="2172757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3347F5-3AA3-4C53-8C45-B39152509969}" type="slidenum">
              <a:rPr lang="en-GB" smtClean="0"/>
              <a:t>17</a:t>
            </a:fld>
            <a:endParaRPr lang="en-GB"/>
          </a:p>
        </p:txBody>
      </p:sp>
    </p:spTree>
    <p:extLst>
      <p:ext uri="{BB962C8B-B14F-4D97-AF65-F5344CB8AC3E}">
        <p14:creationId xmlns:p14="http://schemas.microsoft.com/office/powerpoint/2010/main" val="300445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3347F5-3AA3-4C53-8C45-B39152509969}" type="slidenum">
              <a:rPr lang="en-GB" smtClean="0"/>
              <a:t>18</a:t>
            </a:fld>
            <a:endParaRPr lang="en-GB"/>
          </a:p>
        </p:txBody>
      </p:sp>
    </p:spTree>
    <p:extLst>
      <p:ext uri="{BB962C8B-B14F-4D97-AF65-F5344CB8AC3E}">
        <p14:creationId xmlns:p14="http://schemas.microsoft.com/office/powerpoint/2010/main" val="338436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3347F5-3AA3-4C53-8C45-B39152509969}" type="slidenum">
              <a:rPr lang="en-GB" smtClean="0"/>
              <a:t>19</a:t>
            </a:fld>
            <a:endParaRPr lang="en-GB"/>
          </a:p>
        </p:txBody>
      </p:sp>
    </p:spTree>
    <p:extLst>
      <p:ext uri="{BB962C8B-B14F-4D97-AF65-F5344CB8AC3E}">
        <p14:creationId xmlns:p14="http://schemas.microsoft.com/office/powerpoint/2010/main" val="3911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3347F5-3AA3-4C53-8C45-B39152509969}" type="slidenum">
              <a:rPr lang="en-GB" smtClean="0"/>
              <a:t>20</a:t>
            </a:fld>
            <a:endParaRPr lang="en-GB"/>
          </a:p>
        </p:txBody>
      </p:sp>
    </p:spTree>
    <p:extLst>
      <p:ext uri="{BB962C8B-B14F-4D97-AF65-F5344CB8AC3E}">
        <p14:creationId xmlns:p14="http://schemas.microsoft.com/office/powerpoint/2010/main" val="5716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FA9A-61C2-82D9-6889-E5D01A61BE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99152E3-53B3-4137-5E01-ABD5C72E21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64629B2-56DC-77CB-46C0-D0FD2102637F}"/>
              </a:ext>
            </a:extLst>
          </p:cNvPr>
          <p:cNvSpPr>
            <a:spLocks noGrp="1"/>
          </p:cNvSpPr>
          <p:nvPr>
            <p:ph type="dt" sz="half" idx="10"/>
          </p:nvPr>
        </p:nvSpPr>
        <p:spPr/>
        <p:txBody>
          <a:bodyPr/>
          <a:lstStyle/>
          <a:p>
            <a:fld id="{6F475D7B-044B-4097-B0E1-329B58EE20DF}" type="datetimeFigureOut">
              <a:rPr lang="en-GB" smtClean="0"/>
              <a:t>01/11/2023</a:t>
            </a:fld>
            <a:endParaRPr lang="en-GB"/>
          </a:p>
        </p:txBody>
      </p:sp>
      <p:sp>
        <p:nvSpPr>
          <p:cNvPr id="5" name="Footer Placeholder 4">
            <a:extLst>
              <a:ext uri="{FF2B5EF4-FFF2-40B4-BE49-F238E27FC236}">
                <a16:creationId xmlns:a16="http://schemas.microsoft.com/office/drawing/2014/main" id="{EF63B33C-C175-1993-2294-62F4DCECF7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3D3DC9-8132-71DC-8871-689C051989AA}"/>
              </a:ext>
            </a:extLst>
          </p:cNvPr>
          <p:cNvSpPr>
            <a:spLocks noGrp="1"/>
          </p:cNvSpPr>
          <p:nvPr>
            <p:ph type="sldNum" sz="quarter" idx="12"/>
          </p:nvPr>
        </p:nvSpPr>
        <p:spPr/>
        <p:txBody>
          <a:bodyPr/>
          <a:lstStyle/>
          <a:p>
            <a:fld id="{ADB556A8-940F-4088-B68A-6F4B79CAEAF8}" type="slidenum">
              <a:rPr lang="en-GB" smtClean="0"/>
              <a:t>‹#›</a:t>
            </a:fld>
            <a:endParaRPr lang="en-GB"/>
          </a:p>
        </p:txBody>
      </p:sp>
    </p:spTree>
    <p:extLst>
      <p:ext uri="{BB962C8B-B14F-4D97-AF65-F5344CB8AC3E}">
        <p14:creationId xmlns:p14="http://schemas.microsoft.com/office/powerpoint/2010/main" val="405028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85A1-B019-8431-6702-AD97EDFE115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48FA71E-7DB2-518E-18CF-FFA940B77F0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9B89AE-2CC4-EF02-A032-F835404B36CD}"/>
              </a:ext>
            </a:extLst>
          </p:cNvPr>
          <p:cNvSpPr>
            <a:spLocks noGrp="1"/>
          </p:cNvSpPr>
          <p:nvPr>
            <p:ph type="dt" sz="half" idx="10"/>
          </p:nvPr>
        </p:nvSpPr>
        <p:spPr/>
        <p:txBody>
          <a:bodyPr/>
          <a:lstStyle/>
          <a:p>
            <a:fld id="{6F475D7B-044B-4097-B0E1-329B58EE20DF}" type="datetimeFigureOut">
              <a:rPr lang="en-GB" smtClean="0"/>
              <a:t>01/11/2023</a:t>
            </a:fld>
            <a:endParaRPr lang="en-GB"/>
          </a:p>
        </p:txBody>
      </p:sp>
      <p:sp>
        <p:nvSpPr>
          <p:cNvPr id="5" name="Footer Placeholder 4">
            <a:extLst>
              <a:ext uri="{FF2B5EF4-FFF2-40B4-BE49-F238E27FC236}">
                <a16:creationId xmlns:a16="http://schemas.microsoft.com/office/drawing/2014/main" id="{82483F37-9A54-8B02-D271-5B711A2805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8EFD53-F1BC-3C15-123E-0E041DA9F446}"/>
              </a:ext>
            </a:extLst>
          </p:cNvPr>
          <p:cNvSpPr>
            <a:spLocks noGrp="1"/>
          </p:cNvSpPr>
          <p:nvPr>
            <p:ph type="sldNum" sz="quarter" idx="12"/>
          </p:nvPr>
        </p:nvSpPr>
        <p:spPr/>
        <p:txBody>
          <a:bodyPr/>
          <a:lstStyle/>
          <a:p>
            <a:fld id="{ADB556A8-940F-4088-B68A-6F4B79CAEAF8}" type="slidenum">
              <a:rPr lang="en-GB" smtClean="0"/>
              <a:t>‹#›</a:t>
            </a:fld>
            <a:endParaRPr lang="en-GB"/>
          </a:p>
        </p:txBody>
      </p:sp>
    </p:spTree>
    <p:extLst>
      <p:ext uri="{BB962C8B-B14F-4D97-AF65-F5344CB8AC3E}">
        <p14:creationId xmlns:p14="http://schemas.microsoft.com/office/powerpoint/2010/main" val="31212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104525-B35C-284D-4A77-6F7174C4371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732FC47-71AD-9FD9-18A0-D081E54A95A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D0B2E7-0011-CA44-7AF2-501CFC7ADDAD}"/>
              </a:ext>
            </a:extLst>
          </p:cNvPr>
          <p:cNvSpPr>
            <a:spLocks noGrp="1"/>
          </p:cNvSpPr>
          <p:nvPr>
            <p:ph type="dt" sz="half" idx="10"/>
          </p:nvPr>
        </p:nvSpPr>
        <p:spPr/>
        <p:txBody>
          <a:bodyPr/>
          <a:lstStyle/>
          <a:p>
            <a:fld id="{6F475D7B-044B-4097-B0E1-329B58EE20DF}" type="datetimeFigureOut">
              <a:rPr lang="en-GB" smtClean="0"/>
              <a:t>01/11/2023</a:t>
            </a:fld>
            <a:endParaRPr lang="en-GB"/>
          </a:p>
        </p:txBody>
      </p:sp>
      <p:sp>
        <p:nvSpPr>
          <p:cNvPr id="5" name="Footer Placeholder 4">
            <a:extLst>
              <a:ext uri="{FF2B5EF4-FFF2-40B4-BE49-F238E27FC236}">
                <a16:creationId xmlns:a16="http://schemas.microsoft.com/office/drawing/2014/main" id="{DB30D559-C0A2-9481-D300-239E00275C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3D6D31-2BE7-23BE-72F9-DDDCC53CD67F}"/>
              </a:ext>
            </a:extLst>
          </p:cNvPr>
          <p:cNvSpPr>
            <a:spLocks noGrp="1"/>
          </p:cNvSpPr>
          <p:nvPr>
            <p:ph type="sldNum" sz="quarter" idx="12"/>
          </p:nvPr>
        </p:nvSpPr>
        <p:spPr/>
        <p:txBody>
          <a:bodyPr/>
          <a:lstStyle/>
          <a:p>
            <a:fld id="{ADB556A8-940F-4088-B68A-6F4B79CAEAF8}" type="slidenum">
              <a:rPr lang="en-GB" smtClean="0"/>
              <a:t>‹#›</a:t>
            </a:fld>
            <a:endParaRPr lang="en-GB"/>
          </a:p>
        </p:txBody>
      </p:sp>
    </p:spTree>
    <p:extLst>
      <p:ext uri="{BB962C8B-B14F-4D97-AF65-F5344CB8AC3E}">
        <p14:creationId xmlns:p14="http://schemas.microsoft.com/office/powerpoint/2010/main" val="384115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5943-7B28-29C2-9684-C7F572BC7B3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5D17147-9B17-BD8A-E5DC-F53A42C93A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6264A89-BF2F-C69B-10EA-3F8A52D2D6A8}"/>
              </a:ext>
            </a:extLst>
          </p:cNvPr>
          <p:cNvSpPr>
            <a:spLocks noGrp="1"/>
          </p:cNvSpPr>
          <p:nvPr>
            <p:ph type="dt" sz="half" idx="10"/>
          </p:nvPr>
        </p:nvSpPr>
        <p:spPr/>
        <p:txBody>
          <a:bodyPr/>
          <a:lstStyle/>
          <a:p>
            <a:fld id="{6F475D7B-044B-4097-B0E1-329B58EE20DF}" type="datetimeFigureOut">
              <a:rPr lang="en-GB" smtClean="0"/>
              <a:t>01/11/2023</a:t>
            </a:fld>
            <a:endParaRPr lang="en-GB"/>
          </a:p>
        </p:txBody>
      </p:sp>
      <p:sp>
        <p:nvSpPr>
          <p:cNvPr id="5" name="Footer Placeholder 4">
            <a:extLst>
              <a:ext uri="{FF2B5EF4-FFF2-40B4-BE49-F238E27FC236}">
                <a16:creationId xmlns:a16="http://schemas.microsoft.com/office/drawing/2014/main" id="{BB97F928-F361-39A7-B203-FCA90FD495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6AF30E-CFBB-2E70-D338-CF20F4B809AE}"/>
              </a:ext>
            </a:extLst>
          </p:cNvPr>
          <p:cNvSpPr>
            <a:spLocks noGrp="1"/>
          </p:cNvSpPr>
          <p:nvPr>
            <p:ph type="sldNum" sz="quarter" idx="12"/>
          </p:nvPr>
        </p:nvSpPr>
        <p:spPr/>
        <p:txBody>
          <a:bodyPr/>
          <a:lstStyle/>
          <a:p>
            <a:fld id="{ADB556A8-940F-4088-B68A-6F4B79CAEAF8}" type="slidenum">
              <a:rPr lang="en-GB" smtClean="0"/>
              <a:t>‹#›</a:t>
            </a:fld>
            <a:endParaRPr lang="en-GB"/>
          </a:p>
        </p:txBody>
      </p:sp>
    </p:spTree>
    <p:extLst>
      <p:ext uri="{BB962C8B-B14F-4D97-AF65-F5344CB8AC3E}">
        <p14:creationId xmlns:p14="http://schemas.microsoft.com/office/powerpoint/2010/main" val="230970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7D69-21F4-B3FB-F434-C6C682392D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A0233EA-BFAA-92C7-F70E-ECDA2F545C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9E1F6CD-F88C-4326-856E-ED415658137F}"/>
              </a:ext>
            </a:extLst>
          </p:cNvPr>
          <p:cNvSpPr>
            <a:spLocks noGrp="1"/>
          </p:cNvSpPr>
          <p:nvPr>
            <p:ph type="dt" sz="half" idx="10"/>
          </p:nvPr>
        </p:nvSpPr>
        <p:spPr/>
        <p:txBody>
          <a:bodyPr/>
          <a:lstStyle/>
          <a:p>
            <a:fld id="{6F475D7B-044B-4097-B0E1-329B58EE20DF}" type="datetimeFigureOut">
              <a:rPr lang="en-GB" smtClean="0"/>
              <a:t>01/11/2023</a:t>
            </a:fld>
            <a:endParaRPr lang="en-GB"/>
          </a:p>
        </p:txBody>
      </p:sp>
      <p:sp>
        <p:nvSpPr>
          <p:cNvPr id="5" name="Footer Placeholder 4">
            <a:extLst>
              <a:ext uri="{FF2B5EF4-FFF2-40B4-BE49-F238E27FC236}">
                <a16:creationId xmlns:a16="http://schemas.microsoft.com/office/drawing/2014/main" id="{3B08506B-7AF3-7A67-88C6-29837D13F1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25BAB6-98B0-E6B1-9023-816876ED423B}"/>
              </a:ext>
            </a:extLst>
          </p:cNvPr>
          <p:cNvSpPr>
            <a:spLocks noGrp="1"/>
          </p:cNvSpPr>
          <p:nvPr>
            <p:ph type="sldNum" sz="quarter" idx="12"/>
          </p:nvPr>
        </p:nvSpPr>
        <p:spPr/>
        <p:txBody>
          <a:bodyPr/>
          <a:lstStyle/>
          <a:p>
            <a:fld id="{ADB556A8-940F-4088-B68A-6F4B79CAEAF8}" type="slidenum">
              <a:rPr lang="en-GB" smtClean="0"/>
              <a:t>‹#›</a:t>
            </a:fld>
            <a:endParaRPr lang="en-GB"/>
          </a:p>
        </p:txBody>
      </p:sp>
    </p:spTree>
    <p:extLst>
      <p:ext uri="{BB962C8B-B14F-4D97-AF65-F5344CB8AC3E}">
        <p14:creationId xmlns:p14="http://schemas.microsoft.com/office/powerpoint/2010/main" val="418073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C4269-B8B8-DB76-3C11-24F806B839E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01E3541-9764-57FA-10A0-8ACB3300EC7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8D8E020-5E7A-A13B-FD89-42AECABD113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BE7C4EE-B1E6-10A3-3A00-2598329932F2}"/>
              </a:ext>
            </a:extLst>
          </p:cNvPr>
          <p:cNvSpPr>
            <a:spLocks noGrp="1"/>
          </p:cNvSpPr>
          <p:nvPr>
            <p:ph type="dt" sz="half" idx="10"/>
          </p:nvPr>
        </p:nvSpPr>
        <p:spPr/>
        <p:txBody>
          <a:bodyPr/>
          <a:lstStyle/>
          <a:p>
            <a:fld id="{6F475D7B-044B-4097-B0E1-329B58EE20DF}" type="datetimeFigureOut">
              <a:rPr lang="en-GB" smtClean="0"/>
              <a:t>01/11/2023</a:t>
            </a:fld>
            <a:endParaRPr lang="en-GB"/>
          </a:p>
        </p:txBody>
      </p:sp>
      <p:sp>
        <p:nvSpPr>
          <p:cNvPr id="6" name="Footer Placeholder 5">
            <a:extLst>
              <a:ext uri="{FF2B5EF4-FFF2-40B4-BE49-F238E27FC236}">
                <a16:creationId xmlns:a16="http://schemas.microsoft.com/office/drawing/2014/main" id="{51F288C3-FC37-8FE3-D8CB-A73A805EF9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E1B20C-F352-129C-E636-8E26501A7308}"/>
              </a:ext>
            </a:extLst>
          </p:cNvPr>
          <p:cNvSpPr>
            <a:spLocks noGrp="1"/>
          </p:cNvSpPr>
          <p:nvPr>
            <p:ph type="sldNum" sz="quarter" idx="12"/>
          </p:nvPr>
        </p:nvSpPr>
        <p:spPr/>
        <p:txBody>
          <a:bodyPr/>
          <a:lstStyle/>
          <a:p>
            <a:fld id="{ADB556A8-940F-4088-B68A-6F4B79CAEAF8}" type="slidenum">
              <a:rPr lang="en-GB" smtClean="0"/>
              <a:t>‹#›</a:t>
            </a:fld>
            <a:endParaRPr lang="en-GB"/>
          </a:p>
        </p:txBody>
      </p:sp>
    </p:spTree>
    <p:extLst>
      <p:ext uri="{BB962C8B-B14F-4D97-AF65-F5344CB8AC3E}">
        <p14:creationId xmlns:p14="http://schemas.microsoft.com/office/powerpoint/2010/main" val="10867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AB43-6052-DBF1-DF52-FEFEEFF0A23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810F455-599A-09A4-7270-19BF6C7F9C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B0778A8-900E-AF29-5655-A14BD086728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B216DEB-F42C-CA59-12E7-A9D6675EB1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394B7CA-E312-3194-410B-A45E4DADFC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8FA7A54-7234-63D1-E4E0-725D51F69179}"/>
              </a:ext>
            </a:extLst>
          </p:cNvPr>
          <p:cNvSpPr>
            <a:spLocks noGrp="1"/>
          </p:cNvSpPr>
          <p:nvPr>
            <p:ph type="dt" sz="half" idx="10"/>
          </p:nvPr>
        </p:nvSpPr>
        <p:spPr/>
        <p:txBody>
          <a:bodyPr/>
          <a:lstStyle/>
          <a:p>
            <a:fld id="{6F475D7B-044B-4097-B0E1-329B58EE20DF}" type="datetimeFigureOut">
              <a:rPr lang="en-GB" smtClean="0"/>
              <a:t>01/11/2023</a:t>
            </a:fld>
            <a:endParaRPr lang="en-GB"/>
          </a:p>
        </p:txBody>
      </p:sp>
      <p:sp>
        <p:nvSpPr>
          <p:cNvPr id="8" name="Footer Placeholder 7">
            <a:extLst>
              <a:ext uri="{FF2B5EF4-FFF2-40B4-BE49-F238E27FC236}">
                <a16:creationId xmlns:a16="http://schemas.microsoft.com/office/drawing/2014/main" id="{F4B2F67A-02E0-4F82-F7D7-24FCDCA8B6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A7A905-9CB0-ED42-7618-916F813329E5}"/>
              </a:ext>
            </a:extLst>
          </p:cNvPr>
          <p:cNvSpPr>
            <a:spLocks noGrp="1"/>
          </p:cNvSpPr>
          <p:nvPr>
            <p:ph type="sldNum" sz="quarter" idx="12"/>
          </p:nvPr>
        </p:nvSpPr>
        <p:spPr/>
        <p:txBody>
          <a:bodyPr/>
          <a:lstStyle/>
          <a:p>
            <a:fld id="{ADB556A8-940F-4088-B68A-6F4B79CAEAF8}" type="slidenum">
              <a:rPr lang="en-GB" smtClean="0"/>
              <a:t>‹#›</a:t>
            </a:fld>
            <a:endParaRPr lang="en-GB"/>
          </a:p>
        </p:txBody>
      </p:sp>
    </p:spTree>
    <p:extLst>
      <p:ext uri="{BB962C8B-B14F-4D97-AF65-F5344CB8AC3E}">
        <p14:creationId xmlns:p14="http://schemas.microsoft.com/office/powerpoint/2010/main" val="328675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4967-922B-7E4A-CBDF-F9370648FCB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621E538-2982-CF83-34FC-AE1A942271A4}"/>
              </a:ext>
            </a:extLst>
          </p:cNvPr>
          <p:cNvSpPr>
            <a:spLocks noGrp="1"/>
          </p:cNvSpPr>
          <p:nvPr>
            <p:ph type="dt" sz="half" idx="10"/>
          </p:nvPr>
        </p:nvSpPr>
        <p:spPr/>
        <p:txBody>
          <a:bodyPr/>
          <a:lstStyle/>
          <a:p>
            <a:fld id="{6F475D7B-044B-4097-B0E1-329B58EE20DF}" type="datetimeFigureOut">
              <a:rPr lang="en-GB" smtClean="0"/>
              <a:t>01/11/2023</a:t>
            </a:fld>
            <a:endParaRPr lang="en-GB"/>
          </a:p>
        </p:txBody>
      </p:sp>
      <p:sp>
        <p:nvSpPr>
          <p:cNvPr id="4" name="Footer Placeholder 3">
            <a:extLst>
              <a:ext uri="{FF2B5EF4-FFF2-40B4-BE49-F238E27FC236}">
                <a16:creationId xmlns:a16="http://schemas.microsoft.com/office/drawing/2014/main" id="{D81C6535-5418-9535-817B-1ADD0457F0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5DF22A-93AD-1F91-03C5-9014C4EEDD9A}"/>
              </a:ext>
            </a:extLst>
          </p:cNvPr>
          <p:cNvSpPr>
            <a:spLocks noGrp="1"/>
          </p:cNvSpPr>
          <p:nvPr>
            <p:ph type="sldNum" sz="quarter" idx="12"/>
          </p:nvPr>
        </p:nvSpPr>
        <p:spPr/>
        <p:txBody>
          <a:bodyPr/>
          <a:lstStyle/>
          <a:p>
            <a:fld id="{ADB556A8-940F-4088-B68A-6F4B79CAEAF8}" type="slidenum">
              <a:rPr lang="en-GB" smtClean="0"/>
              <a:t>‹#›</a:t>
            </a:fld>
            <a:endParaRPr lang="en-GB"/>
          </a:p>
        </p:txBody>
      </p:sp>
    </p:spTree>
    <p:extLst>
      <p:ext uri="{BB962C8B-B14F-4D97-AF65-F5344CB8AC3E}">
        <p14:creationId xmlns:p14="http://schemas.microsoft.com/office/powerpoint/2010/main" val="158044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2BB9F-5F44-F852-F4C0-5767C595663A}"/>
              </a:ext>
            </a:extLst>
          </p:cNvPr>
          <p:cNvSpPr>
            <a:spLocks noGrp="1"/>
          </p:cNvSpPr>
          <p:nvPr>
            <p:ph type="dt" sz="half" idx="10"/>
          </p:nvPr>
        </p:nvSpPr>
        <p:spPr/>
        <p:txBody>
          <a:bodyPr/>
          <a:lstStyle/>
          <a:p>
            <a:fld id="{6F475D7B-044B-4097-B0E1-329B58EE20DF}" type="datetimeFigureOut">
              <a:rPr lang="en-GB" smtClean="0"/>
              <a:t>01/11/2023</a:t>
            </a:fld>
            <a:endParaRPr lang="en-GB"/>
          </a:p>
        </p:txBody>
      </p:sp>
      <p:sp>
        <p:nvSpPr>
          <p:cNvPr id="3" name="Footer Placeholder 2">
            <a:extLst>
              <a:ext uri="{FF2B5EF4-FFF2-40B4-BE49-F238E27FC236}">
                <a16:creationId xmlns:a16="http://schemas.microsoft.com/office/drawing/2014/main" id="{06A2AE4A-F7EE-32B7-27F6-3139D5E74E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E05C40-AFC8-7FAB-8299-99DEC14C6FCB}"/>
              </a:ext>
            </a:extLst>
          </p:cNvPr>
          <p:cNvSpPr>
            <a:spLocks noGrp="1"/>
          </p:cNvSpPr>
          <p:nvPr>
            <p:ph type="sldNum" sz="quarter" idx="12"/>
          </p:nvPr>
        </p:nvSpPr>
        <p:spPr/>
        <p:txBody>
          <a:bodyPr/>
          <a:lstStyle/>
          <a:p>
            <a:fld id="{ADB556A8-940F-4088-B68A-6F4B79CAEAF8}" type="slidenum">
              <a:rPr lang="en-GB" smtClean="0"/>
              <a:t>‹#›</a:t>
            </a:fld>
            <a:endParaRPr lang="en-GB"/>
          </a:p>
        </p:txBody>
      </p:sp>
    </p:spTree>
    <p:extLst>
      <p:ext uri="{BB962C8B-B14F-4D97-AF65-F5344CB8AC3E}">
        <p14:creationId xmlns:p14="http://schemas.microsoft.com/office/powerpoint/2010/main" val="397897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0169-2F63-C64C-1DC1-676C4C1222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BDFD1AE-F471-DDF4-74A6-550DECD358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CF52D8F-302E-E47A-97F0-49862D448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CA039A-9C8D-5083-EE58-1564CFAEB370}"/>
              </a:ext>
            </a:extLst>
          </p:cNvPr>
          <p:cNvSpPr>
            <a:spLocks noGrp="1"/>
          </p:cNvSpPr>
          <p:nvPr>
            <p:ph type="dt" sz="half" idx="10"/>
          </p:nvPr>
        </p:nvSpPr>
        <p:spPr/>
        <p:txBody>
          <a:bodyPr/>
          <a:lstStyle/>
          <a:p>
            <a:fld id="{6F475D7B-044B-4097-B0E1-329B58EE20DF}" type="datetimeFigureOut">
              <a:rPr lang="en-GB" smtClean="0"/>
              <a:t>01/11/2023</a:t>
            </a:fld>
            <a:endParaRPr lang="en-GB"/>
          </a:p>
        </p:txBody>
      </p:sp>
      <p:sp>
        <p:nvSpPr>
          <p:cNvPr id="6" name="Footer Placeholder 5">
            <a:extLst>
              <a:ext uri="{FF2B5EF4-FFF2-40B4-BE49-F238E27FC236}">
                <a16:creationId xmlns:a16="http://schemas.microsoft.com/office/drawing/2014/main" id="{3868BD07-33E9-186D-D494-BDF8ABEC8A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BB0B36-9AF1-0809-472B-F0C3995EF992}"/>
              </a:ext>
            </a:extLst>
          </p:cNvPr>
          <p:cNvSpPr>
            <a:spLocks noGrp="1"/>
          </p:cNvSpPr>
          <p:nvPr>
            <p:ph type="sldNum" sz="quarter" idx="12"/>
          </p:nvPr>
        </p:nvSpPr>
        <p:spPr/>
        <p:txBody>
          <a:bodyPr/>
          <a:lstStyle/>
          <a:p>
            <a:fld id="{ADB556A8-940F-4088-B68A-6F4B79CAEAF8}" type="slidenum">
              <a:rPr lang="en-GB" smtClean="0"/>
              <a:t>‹#›</a:t>
            </a:fld>
            <a:endParaRPr lang="en-GB"/>
          </a:p>
        </p:txBody>
      </p:sp>
    </p:spTree>
    <p:extLst>
      <p:ext uri="{BB962C8B-B14F-4D97-AF65-F5344CB8AC3E}">
        <p14:creationId xmlns:p14="http://schemas.microsoft.com/office/powerpoint/2010/main" val="180431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608E-A997-C589-390F-341F27543D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068FC5A-A34C-7544-AF10-55DC387E4A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3AC249F-45BF-780F-D57E-A5B7D6B42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15BEB1-40C2-05EA-036A-CAB6CCF4B9F1}"/>
              </a:ext>
            </a:extLst>
          </p:cNvPr>
          <p:cNvSpPr>
            <a:spLocks noGrp="1"/>
          </p:cNvSpPr>
          <p:nvPr>
            <p:ph type="dt" sz="half" idx="10"/>
          </p:nvPr>
        </p:nvSpPr>
        <p:spPr/>
        <p:txBody>
          <a:bodyPr/>
          <a:lstStyle/>
          <a:p>
            <a:fld id="{6F475D7B-044B-4097-B0E1-329B58EE20DF}" type="datetimeFigureOut">
              <a:rPr lang="en-GB" smtClean="0"/>
              <a:t>01/11/2023</a:t>
            </a:fld>
            <a:endParaRPr lang="en-GB"/>
          </a:p>
        </p:txBody>
      </p:sp>
      <p:sp>
        <p:nvSpPr>
          <p:cNvPr id="6" name="Footer Placeholder 5">
            <a:extLst>
              <a:ext uri="{FF2B5EF4-FFF2-40B4-BE49-F238E27FC236}">
                <a16:creationId xmlns:a16="http://schemas.microsoft.com/office/drawing/2014/main" id="{63EB3FE0-5F14-5DE2-1CAA-E5D43A2D64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D338EC-332F-913C-E7FB-3E92513823FD}"/>
              </a:ext>
            </a:extLst>
          </p:cNvPr>
          <p:cNvSpPr>
            <a:spLocks noGrp="1"/>
          </p:cNvSpPr>
          <p:nvPr>
            <p:ph type="sldNum" sz="quarter" idx="12"/>
          </p:nvPr>
        </p:nvSpPr>
        <p:spPr/>
        <p:txBody>
          <a:bodyPr/>
          <a:lstStyle/>
          <a:p>
            <a:fld id="{ADB556A8-940F-4088-B68A-6F4B79CAEAF8}" type="slidenum">
              <a:rPr lang="en-GB" smtClean="0"/>
              <a:t>‹#›</a:t>
            </a:fld>
            <a:endParaRPr lang="en-GB"/>
          </a:p>
        </p:txBody>
      </p:sp>
    </p:spTree>
    <p:extLst>
      <p:ext uri="{BB962C8B-B14F-4D97-AF65-F5344CB8AC3E}">
        <p14:creationId xmlns:p14="http://schemas.microsoft.com/office/powerpoint/2010/main" val="205906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7D666-5ACE-62C9-0964-060CEB5E9D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3252D59-F13E-E138-AC39-7AABD880A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8EB2F6-E231-A6EB-6981-794A633C2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75D7B-044B-4097-B0E1-329B58EE20DF}" type="datetimeFigureOut">
              <a:rPr lang="en-GB" smtClean="0"/>
              <a:t>01/11/2023</a:t>
            </a:fld>
            <a:endParaRPr lang="en-GB"/>
          </a:p>
        </p:txBody>
      </p:sp>
      <p:sp>
        <p:nvSpPr>
          <p:cNvPr id="5" name="Footer Placeholder 4">
            <a:extLst>
              <a:ext uri="{FF2B5EF4-FFF2-40B4-BE49-F238E27FC236}">
                <a16:creationId xmlns:a16="http://schemas.microsoft.com/office/drawing/2014/main" id="{4DD6F3CD-AAF7-EE2F-11A1-88367F2CA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6A368E-4EDF-94BD-56CC-9B2C0E2E5A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556A8-940F-4088-B68A-6F4B79CAEAF8}" type="slidenum">
              <a:rPr lang="en-GB" smtClean="0"/>
              <a:t>‹#›</a:t>
            </a:fld>
            <a:endParaRPr lang="en-GB"/>
          </a:p>
        </p:txBody>
      </p:sp>
    </p:spTree>
    <p:extLst>
      <p:ext uri="{BB962C8B-B14F-4D97-AF65-F5344CB8AC3E}">
        <p14:creationId xmlns:p14="http://schemas.microsoft.com/office/powerpoint/2010/main" val="3711807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7F5B5B-FB2A-3F73-CD88-CA4426FA9043}"/>
              </a:ext>
            </a:extLst>
          </p:cNvPr>
          <p:cNvSpPr>
            <a:spLocks noGrp="1"/>
          </p:cNvSpPr>
          <p:nvPr>
            <p:ph type="ctrTitle"/>
          </p:nvPr>
        </p:nvSpPr>
        <p:spPr>
          <a:xfrm>
            <a:off x="1169125" y="2920878"/>
            <a:ext cx="5853227" cy="2992576"/>
          </a:xfrm>
        </p:spPr>
        <p:txBody>
          <a:bodyPr anchor="t">
            <a:noAutofit/>
          </a:bodyPr>
          <a:lstStyle/>
          <a:p>
            <a:pPr algn="l" defTabSz="859536">
              <a:spcBef>
                <a:spcPct val="0"/>
              </a:spcBef>
              <a:spcAft>
                <a:spcPts val="564"/>
              </a:spcAft>
            </a:pPr>
            <a:br>
              <a:rPr lang="en-US" sz="4000" b="1" kern="1200" dirty="0">
                <a:solidFill>
                  <a:srgbClr val="FFFFFF"/>
                </a:solidFill>
                <a:latin typeface="+mn-lt"/>
              </a:rPr>
            </a:br>
            <a:r>
              <a:rPr lang="en-US" sz="4000" b="1" kern="1200" dirty="0">
                <a:solidFill>
                  <a:srgbClr val="FFFFFF"/>
                </a:solidFill>
                <a:latin typeface="+mn-lt"/>
              </a:rPr>
              <a:t>Thurrock Safeguarding Adults Board (TSAB) </a:t>
            </a:r>
            <a:br>
              <a:rPr lang="en-US" sz="4000" b="1" kern="1200" dirty="0">
                <a:solidFill>
                  <a:srgbClr val="FFFFFF"/>
                </a:solidFill>
                <a:latin typeface="+mn-lt"/>
              </a:rPr>
            </a:br>
            <a:r>
              <a:rPr lang="en-US" sz="4000" b="1" kern="1200" dirty="0">
                <a:solidFill>
                  <a:srgbClr val="FFFFFF"/>
                </a:solidFill>
                <a:latin typeface="+mn-lt"/>
              </a:rPr>
              <a:t>Strategic Plan </a:t>
            </a:r>
            <a:br>
              <a:rPr lang="en-US" sz="4000" b="1" kern="1200" dirty="0">
                <a:solidFill>
                  <a:srgbClr val="FFFFFF"/>
                </a:solidFill>
                <a:latin typeface="+mn-lt"/>
              </a:rPr>
            </a:br>
            <a:r>
              <a:rPr lang="en-US" sz="4000" b="1" kern="1200" dirty="0">
                <a:solidFill>
                  <a:srgbClr val="FFFFFF"/>
                </a:solidFill>
                <a:latin typeface="+mn-lt"/>
              </a:rPr>
              <a:t>2023-26</a:t>
            </a:r>
            <a:br>
              <a:rPr lang="en-US" sz="4000" b="1" kern="1200" dirty="0">
                <a:solidFill>
                  <a:srgbClr val="FFFFFF"/>
                </a:solidFill>
              </a:rPr>
            </a:br>
            <a:endParaRPr lang="en-GB" sz="4000" dirty="0">
              <a:solidFill>
                <a:srgbClr val="FFFFFF"/>
              </a:solidFill>
            </a:endParaRPr>
          </a:p>
        </p:txBody>
      </p:sp>
      <p:pic>
        <p:nvPicPr>
          <p:cNvPr id="4" name="Picture 3" descr="A picture of older lady smiling on telephone next to daffodils &#10;">
            <a:extLst>
              <a:ext uri="{FF2B5EF4-FFF2-40B4-BE49-F238E27FC236}">
                <a16:creationId xmlns:a16="http://schemas.microsoft.com/office/drawing/2014/main" id="{25F04737-4167-7C57-0BFF-0CDAA8ABEE95}"/>
              </a:ext>
            </a:extLst>
          </p:cNvPr>
          <p:cNvPicPr>
            <a:picLocks noChangeAspect="1"/>
          </p:cNvPicPr>
          <p:nvPr/>
        </p:nvPicPr>
        <p:blipFill rotWithShape="1">
          <a:blip r:embed="rId2">
            <a:extLst>
              <a:ext uri="{28A0092B-C50C-407E-A947-70E740481C1C}">
                <a14:useLocalDpi xmlns:a14="http://schemas.microsoft.com/office/drawing/2010/main" val="0"/>
              </a:ext>
            </a:extLst>
          </a:blip>
          <a:srcRect l="39298" r="20797" b="-1"/>
          <a:stretch/>
        </p:blipFill>
        <p:spPr>
          <a:xfrm>
            <a:off x="8104092" y="10"/>
            <a:ext cx="4099858" cy="685799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22B5D32-7EF8-03FC-3297-F2055C2C8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798" y="5259450"/>
            <a:ext cx="2019568" cy="1009785"/>
          </a:xfrm>
          <a:prstGeom prst="rect">
            <a:avLst/>
          </a:prstGeom>
          <a:effectLst/>
        </p:spPr>
      </p:pic>
    </p:spTree>
    <p:extLst>
      <p:ext uri="{BB962C8B-B14F-4D97-AF65-F5344CB8AC3E}">
        <p14:creationId xmlns:p14="http://schemas.microsoft.com/office/powerpoint/2010/main" val="64418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51BDA3-1A80-4F7F-8670-D470A1A032AF}"/>
              </a:ext>
            </a:extLst>
          </p:cNvPr>
          <p:cNvSpPr>
            <a:spLocks noGrp="1"/>
          </p:cNvSpPr>
          <p:nvPr>
            <p:ph type="title"/>
          </p:nvPr>
        </p:nvSpPr>
        <p:spPr>
          <a:xfrm>
            <a:off x="705853" y="352796"/>
            <a:ext cx="6139155" cy="1075083"/>
          </a:xfrm>
        </p:spPr>
        <p:txBody>
          <a:bodyPr vert="horz" lIns="91440" tIns="45720" rIns="91440" bIns="45720" rtlCol="0" anchor="t">
            <a:normAutofit/>
          </a:bodyPr>
          <a:lstStyle/>
          <a:p>
            <a:r>
              <a:rPr lang="en-US" sz="4000" kern="1200" dirty="0">
                <a:solidFill>
                  <a:schemeClr val="tx1"/>
                </a:solidFill>
                <a:latin typeface="+mj-lt"/>
                <a:ea typeface="+mj-ea"/>
                <a:cs typeface="+mj-cs"/>
              </a:rPr>
              <a:t>Safeguarding principles</a:t>
            </a:r>
          </a:p>
        </p:txBody>
      </p:sp>
      <p:sp>
        <p:nvSpPr>
          <p:cNvPr id="5" name="Rectangle 1">
            <a:extLst>
              <a:ext uri="{FF2B5EF4-FFF2-40B4-BE49-F238E27FC236}">
                <a16:creationId xmlns:a16="http://schemas.microsoft.com/office/drawing/2014/main" id="{88724267-4205-4E12-A55C-8B9B2EE9D940}"/>
              </a:ext>
            </a:extLst>
          </p:cNvPr>
          <p:cNvSpPr>
            <a:spLocks noChangeArrowheads="1"/>
          </p:cNvSpPr>
          <p:nvPr/>
        </p:nvSpPr>
        <p:spPr bwMode="auto">
          <a:xfrm>
            <a:off x="705853" y="1158472"/>
            <a:ext cx="11441208" cy="4643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altLang="en-US" sz="2000" b="0" i="0" u="none" strike="noStrike" cap="none" normalizeH="0" baseline="0" dirty="0">
                <a:ln>
                  <a:noFill/>
                </a:ln>
                <a:effectLst/>
              </a:rPr>
              <a:t>The strategy is based on the</a:t>
            </a:r>
            <a:r>
              <a:rPr kumimoji="0" lang="en-US" altLang="en-US" sz="2000" b="1" i="0" u="none" strike="noStrike" cap="none" normalizeH="0" baseline="0" dirty="0">
                <a:ln>
                  <a:noFill/>
                </a:ln>
                <a:effectLst/>
              </a:rPr>
              <a:t> Six Principles of Safeguarding </a:t>
            </a:r>
            <a:r>
              <a:rPr kumimoji="0" lang="en-US" altLang="en-US" sz="2000" b="0" i="0" u="none" strike="noStrike" cap="none" normalizeH="0" baseline="0" dirty="0">
                <a:ln>
                  <a:noFill/>
                </a:ln>
                <a:effectLst/>
              </a:rPr>
              <a:t>that underpin all adult safeguarding work.</a:t>
            </a:r>
          </a:p>
        </p:txBody>
      </p:sp>
      <p:sp>
        <p:nvSpPr>
          <p:cNvPr id="56" name="Rectangle 55">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AADADF18-4F9A-49D9-BE2E-041039BB9495}"/>
              </a:ext>
            </a:extLst>
          </p:cNvPr>
          <p:cNvGraphicFramePr>
            <a:graphicFrameLocks noGrp="1"/>
          </p:cNvGraphicFramePr>
          <p:nvPr>
            <p:ph idx="1"/>
            <p:extLst>
              <p:ext uri="{D42A27DB-BD31-4B8C-83A1-F6EECF244321}">
                <p14:modId xmlns:p14="http://schemas.microsoft.com/office/powerpoint/2010/main" val="1753594902"/>
              </p:ext>
            </p:extLst>
          </p:nvPr>
        </p:nvGraphicFramePr>
        <p:xfrm>
          <a:off x="341903" y="1780674"/>
          <a:ext cx="11139780" cy="4462665"/>
        </p:xfrm>
        <a:graphic>
          <a:graphicData uri="http://schemas.openxmlformats.org/drawingml/2006/table">
            <a:tbl>
              <a:tblPr>
                <a:noFill/>
                <a:tableStyleId>{5C22544A-7EE6-4342-B048-85BDC9FD1C3A}</a:tableStyleId>
              </a:tblPr>
              <a:tblGrid>
                <a:gridCol w="1230223">
                  <a:extLst>
                    <a:ext uri="{9D8B030D-6E8A-4147-A177-3AD203B41FA5}">
                      <a16:colId xmlns:a16="http://schemas.microsoft.com/office/drawing/2014/main" val="2804110917"/>
                    </a:ext>
                  </a:extLst>
                </a:gridCol>
                <a:gridCol w="4299285">
                  <a:extLst>
                    <a:ext uri="{9D8B030D-6E8A-4147-A177-3AD203B41FA5}">
                      <a16:colId xmlns:a16="http://schemas.microsoft.com/office/drawing/2014/main" val="707782222"/>
                    </a:ext>
                  </a:extLst>
                </a:gridCol>
                <a:gridCol w="5610272">
                  <a:extLst>
                    <a:ext uri="{9D8B030D-6E8A-4147-A177-3AD203B41FA5}">
                      <a16:colId xmlns:a16="http://schemas.microsoft.com/office/drawing/2014/main" val="1149090939"/>
                    </a:ext>
                  </a:extLst>
                </a:gridCol>
              </a:tblGrid>
              <a:tr h="567996">
                <a:tc>
                  <a:txBody>
                    <a:bodyPr/>
                    <a:lstStyle/>
                    <a:p>
                      <a:pPr>
                        <a:lnSpc>
                          <a:spcPct val="100000"/>
                        </a:lnSpc>
                        <a:spcAft>
                          <a:spcPts val="1000"/>
                        </a:spcAft>
                      </a:pPr>
                      <a:r>
                        <a:rPr lang="en-GB" sz="1600" cap="none" spc="0">
                          <a:ln>
                            <a:noFill/>
                          </a:ln>
                          <a:solidFill>
                            <a:schemeClr val="tx1"/>
                          </a:solidFill>
                          <a:effectLst/>
                        </a:rPr>
                        <a:t>Empowerment </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1000"/>
                        </a:spcAft>
                      </a:pPr>
                      <a:r>
                        <a:rPr lang="en-GB" sz="1600" cap="none" spc="0">
                          <a:ln>
                            <a:noFill/>
                          </a:ln>
                          <a:solidFill>
                            <a:schemeClr val="tx1"/>
                          </a:solidFill>
                          <a:effectLst/>
                        </a:rPr>
                        <a:t>Adults are encouraged to make their own decisions and are provided with support and information.</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1000"/>
                        </a:spcAft>
                      </a:pPr>
                      <a:r>
                        <a:rPr lang="en-GB" sz="1600" cap="none" spc="0">
                          <a:ln>
                            <a:noFill/>
                          </a:ln>
                          <a:solidFill>
                            <a:schemeClr val="tx1"/>
                          </a:solidFill>
                          <a:effectLst/>
                        </a:rPr>
                        <a:t>I am consulted about the outcomes I want from the safeguarding process and these directly inform what happens.</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073672"/>
                  </a:ext>
                </a:extLst>
              </a:tr>
              <a:tr h="831668">
                <a:tc>
                  <a:txBody>
                    <a:bodyPr/>
                    <a:lstStyle/>
                    <a:p>
                      <a:pPr>
                        <a:lnSpc>
                          <a:spcPct val="100000"/>
                        </a:lnSpc>
                        <a:spcAft>
                          <a:spcPts val="1000"/>
                        </a:spcAft>
                      </a:pPr>
                      <a:r>
                        <a:rPr lang="en-GB" sz="1600" cap="none" spc="0">
                          <a:ln>
                            <a:noFill/>
                          </a:ln>
                          <a:solidFill>
                            <a:schemeClr val="tx1"/>
                          </a:solidFill>
                          <a:effectLst/>
                        </a:rPr>
                        <a:t>Prevention </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1000"/>
                        </a:spcAft>
                      </a:pPr>
                      <a:r>
                        <a:rPr lang="en-GB" sz="1600" cap="none" spc="0" dirty="0">
                          <a:ln>
                            <a:noFill/>
                          </a:ln>
                          <a:solidFill>
                            <a:schemeClr val="tx1"/>
                          </a:solidFill>
                          <a:effectLst/>
                        </a:rPr>
                        <a:t>Strategies are developed to prevent abuse and neglect that promotes resilience and self-determination.</a:t>
                      </a:r>
                      <a:endParaRPr lang="en-GB" sz="1600" cap="none" spc="0" dirty="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1000"/>
                        </a:spcAft>
                      </a:pPr>
                      <a:r>
                        <a:rPr lang="en-GB" sz="1600" cap="none" spc="0">
                          <a:ln>
                            <a:noFill/>
                          </a:ln>
                          <a:solidFill>
                            <a:schemeClr val="tx1"/>
                          </a:solidFill>
                          <a:effectLst/>
                        </a:rPr>
                        <a:t>I am provided with easily understood information about what abuse is, how to recognise the signs and what I can do to seek help.</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338854"/>
                  </a:ext>
                </a:extLst>
              </a:tr>
              <a:tr h="567996">
                <a:tc>
                  <a:txBody>
                    <a:bodyPr/>
                    <a:lstStyle/>
                    <a:p>
                      <a:pPr>
                        <a:lnSpc>
                          <a:spcPct val="100000"/>
                        </a:lnSpc>
                        <a:spcAft>
                          <a:spcPts val="1000"/>
                        </a:spcAft>
                      </a:pPr>
                      <a:r>
                        <a:rPr lang="en-GB" sz="1600" cap="none" spc="0">
                          <a:ln>
                            <a:noFill/>
                          </a:ln>
                          <a:solidFill>
                            <a:schemeClr val="tx1"/>
                          </a:solidFill>
                          <a:effectLst/>
                        </a:rPr>
                        <a:t>Proportionate </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1000"/>
                        </a:spcAft>
                      </a:pPr>
                      <a:r>
                        <a:rPr lang="en-GB" sz="1600" cap="none" spc="0">
                          <a:ln>
                            <a:noFill/>
                          </a:ln>
                          <a:solidFill>
                            <a:schemeClr val="tx1"/>
                          </a:solidFill>
                          <a:effectLst/>
                        </a:rPr>
                        <a:t>A proportionate and least intrusive response is made balanced with the level of risk.</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1000"/>
                        </a:spcAft>
                      </a:pPr>
                      <a:r>
                        <a:rPr lang="en-GB" sz="1600" cap="none" spc="0">
                          <a:ln>
                            <a:noFill/>
                          </a:ln>
                          <a:solidFill>
                            <a:schemeClr val="tx1"/>
                          </a:solidFill>
                          <a:effectLst/>
                        </a:rPr>
                        <a:t>I am confident that the professionals will work in my interest and only get involved as much as needed.</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1968404"/>
                  </a:ext>
                </a:extLst>
              </a:tr>
              <a:tr h="831668">
                <a:tc>
                  <a:txBody>
                    <a:bodyPr/>
                    <a:lstStyle/>
                    <a:p>
                      <a:pPr>
                        <a:lnSpc>
                          <a:spcPct val="100000"/>
                        </a:lnSpc>
                        <a:spcAft>
                          <a:spcPts val="1000"/>
                        </a:spcAft>
                      </a:pPr>
                      <a:r>
                        <a:rPr lang="en-GB" sz="1600" cap="none" spc="0">
                          <a:ln>
                            <a:noFill/>
                          </a:ln>
                          <a:solidFill>
                            <a:schemeClr val="tx1"/>
                          </a:solidFill>
                          <a:effectLst/>
                        </a:rPr>
                        <a:t>Protection </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1000"/>
                        </a:spcAft>
                      </a:pPr>
                      <a:r>
                        <a:rPr lang="en-GB" sz="1600" cap="none" spc="0" dirty="0">
                          <a:ln>
                            <a:noFill/>
                          </a:ln>
                          <a:solidFill>
                            <a:schemeClr val="tx1"/>
                          </a:solidFill>
                          <a:effectLst/>
                        </a:rPr>
                        <a:t>Adults are offered ways to protect themselves, and there is a co-ordinated response to adult.</a:t>
                      </a:r>
                      <a:endParaRPr lang="en-GB" sz="1600" cap="none" spc="0" dirty="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1000"/>
                        </a:spcAft>
                      </a:pPr>
                      <a:r>
                        <a:rPr lang="en-GB" sz="1600" cap="none" spc="0">
                          <a:ln>
                            <a:noFill/>
                          </a:ln>
                          <a:solidFill>
                            <a:schemeClr val="tx1"/>
                          </a:solidFill>
                          <a:effectLst/>
                        </a:rPr>
                        <a:t>I am provided with help and support to report abuse. I am supported to take part in the safeguarding process to the extent to which I want and to which I am able.</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7184115"/>
                  </a:ext>
                </a:extLst>
              </a:tr>
              <a:tr h="1095341">
                <a:tc>
                  <a:txBody>
                    <a:bodyPr/>
                    <a:lstStyle/>
                    <a:p>
                      <a:pPr>
                        <a:lnSpc>
                          <a:spcPct val="100000"/>
                        </a:lnSpc>
                        <a:spcAft>
                          <a:spcPts val="1000"/>
                        </a:spcAft>
                      </a:pPr>
                      <a:r>
                        <a:rPr lang="en-GB" sz="1600" cap="none" spc="0">
                          <a:ln>
                            <a:noFill/>
                          </a:ln>
                          <a:solidFill>
                            <a:schemeClr val="tx1"/>
                          </a:solidFill>
                          <a:effectLst/>
                        </a:rPr>
                        <a:t>Partnerships </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1000"/>
                        </a:spcAft>
                      </a:pPr>
                      <a:r>
                        <a:rPr lang="en-GB" sz="1600" cap="none" spc="0" dirty="0">
                          <a:ln>
                            <a:noFill/>
                          </a:ln>
                          <a:solidFill>
                            <a:schemeClr val="tx1"/>
                          </a:solidFill>
                          <a:effectLst/>
                        </a:rPr>
                        <a:t>Local solutions through services working together within their communities.</a:t>
                      </a:r>
                      <a:endParaRPr lang="en-GB" sz="1600" cap="none" spc="0" dirty="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1000"/>
                        </a:spcAft>
                      </a:pPr>
                      <a:r>
                        <a:rPr lang="en-GB" sz="1600" cap="none" spc="0">
                          <a:ln>
                            <a:noFill/>
                          </a:ln>
                          <a:solidFill>
                            <a:schemeClr val="tx1"/>
                          </a:solidFill>
                          <a:effectLst/>
                        </a:rPr>
                        <a:t>I am confident that information will be appropriately shared in a way that takes into account its personal and sensitive nature. I am confident that organisations will work together to find the most effective responses for my own situation. </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700225"/>
                  </a:ext>
                </a:extLst>
              </a:tr>
              <a:tr h="567996">
                <a:tc>
                  <a:txBody>
                    <a:bodyPr/>
                    <a:lstStyle/>
                    <a:p>
                      <a:pPr>
                        <a:lnSpc>
                          <a:spcPct val="100000"/>
                        </a:lnSpc>
                        <a:spcAft>
                          <a:spcPts val="1000"/>
                        </a:spcAft>
                      </a:pPr>
                      <a:r>
                        <a:rPr lang="en-GB" sz="1600" cap="none" spc="0">
                          <a:ln>
                            <a:noFill/>
                          </a:ln>
                          <a:solidFill>
                            <a:schemeClr val="tx1"/>
                          </a:solidFill>
                          <a:effectLst/>
                        </a:rPr>
                        <a:t>Accountable </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1000"/>
                        </a:spcAft>
                      </a:pPr>
                      <a:r>
                        <a:rPr lang="en-GB" sz="1600" cap="none" spc="0">
                          <a:ln>
                            <a:noFill/>
                          </a:ln>
                          <a:solidFill>
                            <a:schemeClr val="tx1"/>
                          </a:solidFill>
                          <a:effectLst/>
                        </a:rPr>
                        <a:t>Accountability and transparency in delivering a safeguarding response.</a:t>
                      </a:r>
                      <a:endParaRPr lang="en-GB" sz="1600" cap="none" spc="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1000"/>
                        </a:spcAft>
                      </a:pPr>
                      <a:r>
                        <a:rPr lang="en-GB" sz="1600" cap="none" spc="0" dirty="0">
                          <a:ln>
                            <a:noFill/>
                          </a:ln>
                          <a:solidFill>
                            <a:schemeClr val="tx1"/>
                          </a:solidFill>
                          <a:effectLst/>
                        </a:rPr>
                        <a:t>I am clear about the roles and responsibilities of all those involved in the solution to the problem. </a:t>
                      </a:r>
                      <a:endParaRPr lang="en-GB" sz="1600" cap="none" spc="0" dirty="0">
                        <a:ln>
                          <a:noFill/>
                        </a:ln>
                        <a:solidFill>
                          <a:schemeClr val="tx1"/>
                        </a:solidFill>
                        <a:effectLst/>
                        <a:latin typeface="Arial" panose="020B0604020202020204" pitchFamily="34" charset="0"/>
                        <a:ea typeface="Calibri" panose="020F0502020204030204" pitchFamily="34" charset="0"/>
                      </a:endParaRPr>
                    </a:p>
                  </a:txBody>
                  <a:tcPr marL="15480" marR="7381" marT="4423" marB="33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7986343"/>
                  </a:ext>
                </a:extLst>
              </a:tr>
            </a:tbl>
          </a:graphicData>
        </a:graphic>
      </p:graphicFrame>
    </p:spTree>
    <p:extLst>
      <p:ext uri="{BB962C8B-B14F-4D97-AF65-F5344CB8AC3E}">
        <p14:creationId xmlns:p14="http://schemas.microsoft.com/office/powerpoint/2010/main" val="43231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6AC31-1F03-469B-B142-1DF97F79581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Priority 1 – Empowerment </a:t>
            </a:r>
          </a:p>
        </p:txBody>
      </p:sp>
      <p:graphicFrame>
        <p:nvGraphicFramePr>
          <p:cNvPr id="7" name="Table 7">
            <a:extLst>
              <a:ext uri="{FF2B5EF4-FFF2-40B4-BE49-F238E27FC236}">
                <a16:creationId xmlns:a16="http://schemas.microsoft.com/office/drawing/2014/main" id="{11BA6C30-67E1-4478-9FA9-826DF745BCD1}"/>
              </a:ext>
            </a:extLst>
          </p:cNvPr>
          <p:cNvGraphicFramePr>
            <a:graphicFrameLocks noGrp="1"/>
          </p:cNvGraphicFramePr>
          <p:nvPr>
            <p:extLst>
              <p:ext uri="{D42A27DB-BD31-4B8C-83A1-F6EECF244321}">
                <p14:modId xmlns:p14="http://schemas.microsoft.com/office/powerpoint/2010/main" val="4254255220"/>
              </p:ext>
            </p:extLst>
          </p:nvPr>
        </p:nvGraphicFramePr>
        <p:xfrm>
          <a:off x="690218" y="1966294"/>
          <a:ext cx="10811563" cy="3893956"/>
        </p:xfrm>
        <a:graphic>
          <a:graphicData uri="http://schemas.openxmlformats.org/drawingml/2006/table">
            <a:tbl>
              <a:tblPr firstRow="1" bandRow="1">
                <a:tableStyleId>{69012ECD-51FC-41F1-AA8D-1B2483CD663E}</a:tableStyleId>
              </a:tblPr>
              <a:tblGrid>
                <a:gridCol w="5279455">
                  <a:extLst>
                    <a:ext uri="{9D8B030D-6E8A-4147-A177-3AD203B41FA5}">
                      <a16:colId xmlns:a16="http://schemas.microsoft.com/office/drawing/2014/main" val="588185212"/>
                    </a:ext>
                  </a:extLst>
                </a:gridCol>
                <a:gridCol w="5532108">
                  <a:extLst>
                    <a:ext uri="{9D8B030D-6E8A-4147-A177-3AD203B41FA5}">
                      <a16:colId xmlns:a16="http://schemas.microsoft.com/office/drawing/2014/main" val="928834303"/>
                    </a:ext>
                  </a:extLst>
                </a:gridCol>
              </a:tblGrid>
              <a:tr h="372185">
                <a:tc>
                  <a:txBody>
                    <a:bodyPr/>
                    <a:lstStyle/>
                    <a:p>
                      <a:r>
                        <a:rPr lang="en-GB" sz="1900" b="0">
                          <a:solidFill>
                            <a:schemeClr val="tx1"/>
                          </a:solidFill>
                        </a:rPr>
                        <a:t>What we will do</a:t>
                      </a:r>
                    </a:p>
                  </a:txBody>
                  <a:tcPr marL="125798" marR="125798" marT="62899" marB="62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900" b="0">
                          <a:solidFill>
                            <a:schemeClr val="tx1"/>
                          </a:solidFill>
                        </a:rPr>
                        <a:t>How will we do it?</a:t>
                      </a:r>
                    </a:p>
                  </a:txBody>
                  <a:tcPr marL="125798" marR="125798" marT="62899" marB="62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96017675"/>
                  </a:ext>
                </a:extLst>
              </a:tr>
              <a:tr h="3260217">
                <a:tc>
                  <a:txBody>
                    <a:bodyPr/>
                    <a:lstStyle/>
                    <a:p>
                      <a:r>
                        <a:rPr lang="en-US" sz="2000" kern="1200" dirty="0">
                          <a:solidFill>
                            <a:schemeClr val="tx1"/>
                          </a:solidFill>
                          <a:effectLst/>
                          <a:latin typeface="+mn-lt"/>
                          <a:ea typeface="+mn-ea"/>
                          <a:cs typeface="+mn-cs"/>
                        </a:rPr>
                        <a:t>Thurrock SAB will seek assurance that safeguarding services are delivered in line with Making Safeguarding Personal Principles and Mental Capacity Act 2005</a:t>
                      </a:r>
                      <a:endParaRPr lang="en-GB" sz="2000" kern="1200" dirty="0">
                        <a:solidFill>
                          <a:schemeClr val="tx1"/>
                        </a:solidFill>
                        <a:effectLst/>
                        <a:latin typeface="+mn-lt"/>
                        <a:ea typeface="+mn-ea"/>
                        <a:cs typeface="+mn-cs"/>
                      </a:endParaRPr>
                    </a:p>
                    <a:p>
                      <a:endParaRPr lang="en-US" sz="2000" b="0" i="0" kern="1200" dirty="0">
                        <a:solidFill>
                          <a:schemeClr val="tx1"/>
                        </a:solidFill>
                        <a:effectLst/>
                        <a:latin typeface="+mn-lt"/>
                        <a:ea typeface="+mn-ea"/>
                        <a:cs typeface="+mn-cs"/>
                      </a:endParaRPr>
                    </a:p>
                    <a:p>
                      <a:endParaRPr lang="en-GB" sz="2000" dirty="0"/>
                    </a:p>
                  </a:txBody>
                  <a:tcPr marL="125798" marR="125798" marT="62899" marB="62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2000" i="0" kern="1200" dirty="0">
                          <a:solidFill>
                            <a:schemeClr val="tx1"/>
                          </a:solidFill>
                          <a:effectLst/>
                          <a:latin typeface="+mn-lt"/>
                          <a:ea typeface="+mn-ea"/>
                          <a:cs typeface="+mn-cs"/>
                        </a:rPr>
                        <a:t>We will continue to embed the principles of Making Safeguarding Personal with Partners ensuring adults are supported to make their own decisions</a:t>
                      </a:r>
                    </a:p>
                    <a:p>
                      <a:pPr marL="285750" indent="-285750">
                        <a:buFont typeface="Arial" panose="020B0604020202020204" pitchFamily="34" charset="0"/>
                        <a:buChar char="•"/>
                      </a:pPr>
                      <a:r>
                        <a:rPr lang="en-US" sz="2000" i="0" kern="1200" dirty="0">
                          <a:solidFill>
                            <a:schemeClr val="tx1"/>
                          </a:solidFill>
                          <a:effectLst/>
                          <a:latin typeface="+mn-lt"/>
                          <a:ea typeface="+mn-ea"/>
                          <a:cs typeface="+mn-cs"/>
                        </a:rPr>
                        <a:t>We will develop processes to enable meaningful feedback to the SAB from service users and carers who have experienced safeguarding interventions</a:t>
                      </a:r>
                    </a:p>
                    <a:p>
                      <a:pPr marL="285750" indent="-285750">
                        <a:buFont typeface="Arial" panose="020B0604020202020204" pitchFamily="34" charset="0"/>
                        <a:buChar char="•"/>
                      </a:pPr>
                      <a:r>
                        <a:rPr lang="en-GB" sz="2000" i="0" kern="1200" dirty="0">
                          <a:solidFill>
                            <a:schemeClr val="tx1"/>
                          </a:solidFill>
                          <a:effectLst/>
                          <a:latin typeface="+mn-lt"/>
                          <a:ea typeface="+mn-ea"/>
                          <a:cs typeface="+mn-cs"/>
                        </a:rPr>
                        <a:t>We will work with Partners to increase knowledge and understanding of the Mental Capacity Act (MCA) 2005 within the workforce</a:t>
                      </a:r>
                    </a:p>
                  </a:txBody>
                  <a:tcPr marL="125798" marR="125798" marT="62899" marB="628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844371"/>
                  </a:ext>
                </a:extLst>
              </a:tr>
            </a:tbl>
          </a:graphicData>
        </a:graphic>
      </p:graphicFrame>
    </p:spTree>
    <p:extLst>
      <p:ext uri="{BB962C8B-B14F-4D97-AF65-F5344CB8AC3E}">
        <p14:creationId xmlns:p14="http://schemas.microsoft.com/office/powerpoint/2010/main" val="599827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6AC31-1F03-469B-B142-1DF97F79581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Priority 2 – </a:t>
            </a:r>
            <a:r>
              <a:rPr lang="en-US" sz="4000" kern="1200" dirty="0">
                <a:solidFill>
                  <a:srgbClr val="FFFFFF"/>
                </a:solidFill>
                <a:latin typeface="+mj-lt"/>
                <a:ea typeface="+mj-ea"/>
                <a:cs typeface="+mj-cs"/>
              </a:rPr>
              <a:t>Prevention</a:t>
            </a:r>
            <a:r>
              <a:rPr lang="en-US" sz="4000" kern="1200">
                <a:solidFill>
                  <a:srgbClr val="FFFFFF"/>
                </a:solidFill>
                <a:latin typeface="+mj-lt"/>
                <a:ea typeface="+mj-ea"/>
                <a:cs typeface="+mj-cs"/>
              </a:rPr>
              <a:t> </a:t>
            </a:r>
          </a:p>
        </p:txBody>
      </p:sp>
      <p:graphicFrame>
        <p:nvGraphicFramePr>
          <p:cNvPr id="10" name="Table 7">
            <a:extLst>
              <a:ext uri="{FF2B5EF4-FFF2-40B4-BE49-F238E27FC236}">
                <a16:creationId xmlns:a16="http://schemas.microsoft.com/office/drawing/2014/main" id="{3912AADA-0ACB-4B13-94A9-CEFD6D5CF100}"/>
              </a:ext>
            </a:extLst>
          </p:cNvPr>
          <p:cNvGraphicFramePr>
            <a:graphicFrameLocks noGrp="1"/>
          </p:cNvGraphicFramePr>
          <p:nvPr>
            <p:extLst>
              <p:ext uri="{D42A27DB-BD31-4B8C-83A1-F6EECF244321}">
                <p14:modId xmlns:p14="http://schemas.microsoft.com/office/powerpoint/2010/main" val="3311555117"/>
              </p:ext>
            </p:extLst>
          </p:nvPr>
        </p:nvGraphicFramePr>
        <p:xfrm>
          <a:off x="432225" y="2252922"/>
          <a:ext cx="11327550" cy="3906422"/>
        </p:xfrm>
        <a:graphic>
          <a:graphicData uri="http://schemas.openxmlformats.org/drawingml/2006/table">
            <a:tbl>
              <a:tblPr firstRow="1" bandRow="1">
                <a:tableStyleId>{69012ECD-51FC-41F1-AA8D-1B2483CD663E}</a:tableStyleId>
              </a:tblPr>
              <a:tblGrid>
                <a:gridCol w="5663775">
                  <a:extLst>
                    <a:ext uri="{9D8B030D-6E8A-4147-A177-3AD203B41FA5}">
                      <a16:colId xmlns:a16="http://schemas.microsoft.com/office/drawing/2014/main" val="588185212"/>
                    </a:ext>
                  </a:extLst>
                </a:gridCol>
                <a:gridCol w="5663775">
                  <a:extLst>
                    <a:ext uri="{9D8B030D-6E8A-4147-A177-3AD203B41FA5}">
                      <a16:colId xmlns:a16="http://schemas.microsoft.com/office/drawing/2014/main" val="928834303"/>
                    </a:ext>
                  </a:extLst>
                </a:gridCol>
              </a:tblGrid>
              <a:tr h="434180">
                <a:tc>
                  <a:txBody>
                    <a:bodyPr/>
                    <a:lstStyle/>
                    <a:p>
                      <a:r>
                        <a:rPr lang="en-GB" sz="2000" b="0">
                          <a:solidFill>
                            <a:schemeClr val="tx1"/>
                          </a:solidFill>
                        </a:rPr>
                        <a:t>What we will do</a:t>
                      </a:r>
                    </a:p>
                  </a:txBody>
                  <a:tcPr marL="119441" marR="119441" marT="59721" marB="59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2000" b="0">
                          <a:solidFill>
                            <a:schemeClr val="tx1"/>
                          </a:solidFill>
                        </a:rPr>
                        <a:t>How will we do it?</a:t>
                      </a:r>
                    </a:p>
                  </a:txBody>
                  <a:tcPr marL="119441" marR="119441" marT="59721" marB="59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96017675"/>
                  </a:ext>
                </a:extLst>
              </a:tr>
              <a:tr h="3444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Thurrock SAB will continue to develop approaches to raising awareness of safeguarding adults</a:t>
                      </a:r>
                      <a:endParaRPr lang="en-GB" sz="2000"/>
                    </a:p>
                  </a:txBody>
                  <a:tcPr marL="119441" marR="119441" marT="59721" marB="59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kern="1200" dirty="0">
                          <a:solidFill>
                            <a:schemeClr val="tx1"/>
                          </a:solidFill>
                          <a:effectLst/>
                          <a:latin typeface="+mn-lt"/>
                          <a:ea typeface="+mn-ea"/>
                          <a:cs typeface="+mn-cs"/>
                        </a:rPr>
                        <a:t>We will provide partners with tools (such as newsletters, social media messaging) to help them raise awareness of the Board and safeguarding adults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kern="1200" dirty="0">
                          <a:solidFill>
                            <a:schemeClr val="tx1"/>
                          </a:solidFill>
                          <a:effectLst/>
                          <a:latin typeface="+mn-lt"/>
                          <a:ea typeface="+mn-ea"/>
                          <a:cs typeface="+mn-cs"/>
                        </a:rPr>
                        <a:t>We will work with Partners to ensure practitioner are equipped with knowledge to make appropriate referrals or signpost to adult safeguarding so adults can receive the support they need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i="0" kern="1200" dirty="0">
                          <a:solidFill>
                            <a:schemeClr val="tx1"/>
                          </a:solidFill>
                          <a:effectLst/>
                          <a:latin typeface="+mn-lt"/>
                          <a:ea typeface="+mn-ea"/>
                          <a:cs typeface="+mn-cs"/>
                        </a:rPr>
                        <a:t>We will ensure there are mechanisms to review the impact and effectiveness of training</a:t>
                      </a:r>
                      <a:endParaRPr lang="en-GB" sz="2000" i="0" kern="1200" dirty="0">
                        <a:solidFill>
                          <a:schemeClr val="tx1"/>
                        </a:solidFill>
                        <a:effectLst/>
                        <a:latin typeface="+mn-lt"/>
                        <a:ea typeface="+mn-ea"/>
                        <a:cs typeface="+mn-cs"/>
                      </a:endParaRPr>
                    </a:p>
                  </a:txBody>
                  <a:tcPr marL="119441" marR="119441" marT="59721" marB="59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844371"/>
                  </a:ext>
                </a:extLst>
              </a:tr>
            </a:tbl>
          </a:graphicData>
        </a:graphic>
      </p:graphicFrame>
    </p:spTree>
    <p:extLst>
      <p:ext uri="{BB962C8B-B14F-4D97-AF65-F5344CB8AC3E}">
        <p14:creationId xmlns:p14="http://schemas.microsoft.com/office/powerpoint/2010/main" val="74976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82C1D-426B-46C3-9EA2-657093827C3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Priority 3 – Proportionality 	</a:t>
            </a:r>
          </a:p>
        </p:txBody>
      </p:sp>
      <p:graphicFrame>
        <p:nvGraphicFramePr>
          <p:cNvPr id="10" name="Table 7">
            <a:extLst>
              <a:ext uri="{FF2B5EF4-FFF2-40B4-BE49-F238E27FC236}">
                <a16:creationId xmlns:a16="http://schemas.microsoft.com/office/drawing/2014/main" id="{AD50225A-7583-49EF-A78F-95FA6B36DA23}"/>
              </a:ext>
            </a:extLst>
          </p:cNvPr>
          <p:cNvGraphicFramePr>
            <a:graphicFrameLocks noGrp="1"/>
          </p:cNvGraphicFramePr>
          <p:nvPr>
            <p:extLst>
              <p:ext uri="{D42A27DB-BD31-4B8C-83A1-F6EECF244321}">
                <p14:modId xmlns:p14="http://schemas.microsoft.com/office/powerpoint/2010/main" val="4280529346"/>
              </p:ext>
            </p:extLst>
          </p:nvPr>
        </p:nvGraphicFramePr>
        <p:xfrm>
          <a:off x="432225" y="2091024"/>
          <a:ext cx="11327550" cy="3593584"/>
        </p:xfrm>
        <a:graphic>
          <a:graphicData uri="http://schemas.openxmlformats.org/drawingml/2006/table">
            <a:tbl>
              <a:tblPr firstRow="1" bandRow="1">
                <a:tableStyleId>{69012ECD-51FC-41F1-AA8D-1B2483CD663E}</a:tableStyleId>
              </a:tblPr>
              <a:tblGrid>
                <a:gridCol w="5597467">
                  <a:extLst>
                    <a:ext uri="{9D8B030D-6E8A-4147-A177-3AD203B41FA5}">
                      <a16:colId xmlns:a16="http://schemas.microsoft.com/office/drawing/2014/main" val="588185212"/>
                    </a:ext>
                  </a:extLst>
                </a:gridCol>
                <a:gridCol w="5730083">
                  <a:extLst>
                    <a:ext uri="{9D8B030D-6E8A-4147-A177-3AD203B41FA5}">
                      <a16:colId xmlns:a16="http://schemas.microsoft.com/office/drawing/2014/main" val="928834303"/>
                    </a:ext>
                  </a:extLst>
                </a:gridCol>
              </a:tblGrid>
              <a:tr h="463408">
                <a:tc>
                  <a:txBody>
                    <a:bodyPr/>
                    <a:lstStyle/>
                    <a:p>
                      <a:r>
                        <a:rPr lang="en-GB" sz="2300" b="0">
                          <a:solidFill>
                            <a:schemeClr val="tx1"/>
                          </a:solidFill>
                        </a:rPr>
                        <a:t>What we will do</a:t>
                      </a:r>
                    </a:p>
                  </a:txBody>
                  <a:tcPr marL="150674" marR="150674" marT="75337" marB="753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2300" b="0">
                          <a:solidFill>
                            <a:schemeClr val="tx1"/>
                          </a:solidFill>
                        </a:rPr>
                        <a:t>How will we do it?</a:t>
                      </a:r>
                    </a:p>
                  </a:txBody>
                  <a:tcPr marL="150674" marR="150674" marT="75337" marB="753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96017675"/>
                  </a:ext>
                </a:extLst>
              </a:tr>
              <a:tr h="3092390">
                <a:tc>
                  <a:txBody>
                    <a:bodyPr/>
                    <a:lstStyle/>
                    <a:p>
                      <a:r>
                        <a:rPr lang="en-US" sz="2000" kern="1200">
                          <a:solidFill>
                            <a:schemeClr val="tx1"/>
                          </a:solidFill>
                          <a:effectLst/>
                          <a:latin typeface="+mn-lt"/>
                          <a:ea typeface="+mn-ea"/>
                          <a:cs typeface="+mn-cs"/>
                        </a:rPr>
                        <a:t>Thurrock SAB will seek assurance that services are learning and improving in their safeguarding practice and risks are managed collaboratively</a:t>
                      </a:r>
                      <a:endParaRPr lang="en-GB" sz="20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000"/>
                    </a:p>
                    <a:p>
                      <a:pPr fontAlgn="base"/>
                      <a:endParaRPr lang="en-US" sz="2000" b="1" i="0" kern="1200" cap="all">
                        <a:solidFill>
                          <a:schemeClr val="tx1"/>
                        </a:solidFill>
                        <a:effectLst/>
                        <a:latin typeface="+mn-lt"/>
                        <a:ea typeface="+mn-ea"/>
                        <a:cs typeface="+mn-cs"/>
                      </a:endParaRPr>
                    </a:p>
                    <a:p>
                      <a:pPr fontAlgn="base"/>
                      <a:endParaRPr lang="en-US" sz="2000" b="1" i="0" kern="1200" cap="all">
                        <a:solidFill>
                          <a:schemeClr val="tx1"/>
                        </a:solidFill>
                        <a:effectLst/>
                        <a:latin typeface="+mn-lt"/>
                        <a:ea typeface="+mn-ea"/>
                        <a:cs typeface="+mn-cs"/>
                      </a:endParaRPr>
                    </a:p>
                  </a:txBody>
                  <a:tcPr marL="150674" marR="150674" marT="75337" marB="753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We will gain assurance of the quality of care provision in Thurrock</a:t>
                      </a:r>
                      <a:endParaRPr lang="en-GB" sz="20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We will ensure the SAB has robust multi-agency safeguarding data and audit activity to shape learning, awareness and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We will ensure learning from SARs, other reviews and multi-agency audits are effectively embedded into practice and facilitate </a:t>
                      </a:r>
                      <a:r>
                        <a:rPr lang="en-US" sz="2000" dirty="0" err="1"/>
                        <a:t>organisational</a:t>
                      </a:r>
                      <a:r>
                        <a:rPr lang="en-US" sz="2000" dirty="0"/>
                        <a:t> change</a:t>
                      </a:r>
                    </a:p>
                  </a:txBody>
                  <a:tcPr marL="150674" marR="150674" marT="75337" marB="753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844371"/>
                  </a:ext>
                </a:extLst>
              </a:tr>
            </a:tbl>
          </a:graphicData>
        </a:graphic>
      </p:graphicFrame>
    </p:spTree>
    <p:extLst>
      <p:ext uri="{BB962C8B-B14F-4D97-AF65-F5344CB8AC3E}">
        <p14:creationId xmlns:p14="http://schemas.microsoft.com/office/powerpoint/2010/main" val="2008370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82C1D-426B-46C3-9EA2-657093827C3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Priority 4 – Protection 	</a:t>
            </a:r>
          </a:p>
        </p:txBody>
      </p:sp>
      <p:graphicFrame>
        <p:nvGraphicFramePr>
          <p:cNvPr id="10" name="Table 7">
            <a:extLst>
              <a:ext uri="{FF2B5EF4-FFF2-40B4-BE49-F238E27FC236}">
                <a16:creationId xmlns:a16="http://schemas.microsoft.com/office/drawing/2014/main" id="{536BDFDA-A21F-45C5-8966-F6D3CCDA3EE2}"/>
              </a:ext>
            </a:extLst>
          </p:cNvPr>
          <p:cNvGraphicFramePr>
            <a:graphicFrameLocks noGrp="1"/>
          </p:cNvGraphicFramePr>
          <p:nvPr>
            <p:extLst>
              <p:ext uri="{D42A27DB-BD31-4B8C-83A1-F6EECF244321}">
                <p14:modId xmlns:p14="http://schemas.microsoft.com/office/powerpoint/2010/main" val="3426444029"/>
              </p:ext>
            </p:extLst>
          </p:nvPr>
        </p:nvGraphicFramePr>
        <p:xfrm>
          <a:off x="432225" y="2402401"/>
          <a:ext cx="11327550" cy="2315346"/>
        </p:xfrm>
        <a:graphic>
          <a:graphicData uri="http://schemas.openxmlformats.org/drawingml/2006/table">
            <a:tbl>
              <a:tblPr firstRow="1" bandRow="1">
                <a:tableStyleId>{69012ECD-51FC-41F1-AA8D-1B2483CD663E}</a:tableStyleId>
              </a:tblPr>
              <a:tblGrid>
                <a:gridCol w="5624071">
                  <a:extLst>
                    <a:ext uri="{9D8B030D-6E8A-4147-A177-3AD203B41FA5}">
                      <a16:colId xmlns:a16="http://schemas.microsoft.com/office/drawing/2014/main" val="588185212"/>
                    </a:ext>
                  </a:extLst>
                </a:gridCol>
                <a:gridCol w="5703479">
                  <a:extLst>
                    <a:ext uri="{9D8B030D-6E8A-4147-A177-3AD203B41FA5}">
                      <a16:colId xmlns:a16="http://schemas.microsoft.com/office/drawing/2014/main" val="928834303"/>
                    </a:ext>
                  </a:extLst>
                </a:gridCol>
              </a:tblGrid>
              <a:tr h="263219">
                <a:tc>
                  <a:txBody>
                    <a:bodyPr/>
                    <a:lstStyle/>
                    <a:p>
                      <a:r>
                        <a:rPr lang="en-GB" sz="1800" b="0">
                          <a:solidFill>
                            <a:schemeClr val="tx1"/>
                          </a:solidFill>
                        </a:rPr>
                        <a:t>What we will do</a:t>
                      </a:r>
                    </a:p>
                  </a:txBody>
                  <a:tcPr marL="118604" marR="118604" marT="59302" marB="59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800" b="0">
                          <a:solidFill>
                            <a:schemeClr val="tx1"/>
                          </a:solidFill>
                        </a:rPr>
                        <a:t>How will we do it?</a:t>
                      </a:r>
                    </a:p>
                  </a:txBody>
                  <a:tcPr marL="118604" marR="118604" marT="59302" marB="59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96017675"/>
                  </a:ext>
                </a:extLst>
              </a:tr>
              <a:tr h="1922422">
                <a:tc>
                  <a:txBody>
                    <a:bodyPr/>
                    <a:lstStyle/>
                    <a:p>
                      <a:r>
                        <a:rPr lang="en-GB" sz="2000">
                          <a:latin typeface="+mn-lt"/>
                          <a:cs typeface="Arial" panose="020B0604020202020204" pitchFamily="34" charset="0"/>
                        </a:rPr>
                        <a:t>Thurrock SAB will </a:t>
                      </a:r>
                      <a:r>
                        <a:rPr lang="en-US" sz="2000"/>
                        <a:t>protect people who need help and support </a:t>
                      </a:r>
                      <a:endParaRPr lang="en-GB" sz="2000">
                        <a:latin typeface="+mn-lt"/>
                        <a:cs typeface="Arial" panose="020B0604020202020204" pitchFamily="34" charset="0"/>
                      </a:endParaRPr>
                    </a:p>
                  </a:txBody>
                  <a:tcPr marL="114891" marR="114891" marT="57446" marB="57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mn-lt"/>
                          <a:cs typeface="Arial" panose="020B0604020202020204" pitchFamily="34" charset="0"/>
                        </a:rPr>
                        <a:t>We will strengthen the focus on transitional safeguarding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mn-lt"/>
                          <a:cs typeface="Arial" panose="020B0604020202020204" pitchFamily="34" charset="0"/>
                        </a:rPr>
                        <a:t>We will ensure support is available for carers (both paid and unpaid)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We will promote a Think Family response</a:t>
                      </a:r>
                      <a:endParaRPr lang="en-GB" sz="2000" dirty="0">
                        <a:latin typeface="+mn-lt"/>
                      </a:endParaRPr>
                    </a:p>
                  </a:txBody>
                  <a:tcPr marL="118604" marR="118604" marT="59302" marB="59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844371"/>
                  </a:ext>
                </a:extLst>
              </a:tr>
            </a:tbl>
          </a:graphicData>
        </a:graphic>
      </p:graphicFrame>
    </p:spTree>
    <p:extLst>
      <p:ext uri="{BB962C8B-B14F-4D97-AF65-F5344CB8AC3E}">
        <p14:creationId xmlns:p14="http://schemas.microsoft.com/office/powerpoint/2010/main" val="661438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235AE-2462-4CF4-8DB3-7479A323397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Priority 5 – Partnership </a:t>
            </a:r>
          </a:p>
        </p:txBody>
      </p:sp>
      <p:graphicFrame>
        <p:nvGraphicFramePr>
          <p:cNvPr id="10" name="Table 7">
            <a:extLst>
              <a:ext uri="{FF2B5EF4-FFF2-40B4-BE49-F238E27FC236}">
                <a16:creationId xmlns:a16="http://schemas.microsoft.com/office/drawing/2014/main" id="{6D9E3D75-CF38-4867-AE53-FD4D70121F9E}"/>
              </a:ext>
            </a:extLst>
          </p:cNvPr>
          <p:cNvGraphicFramePr>
            <a:graphicFrameLocks noGrp="1"/>
          </p:cNvGraphicFramePr>
          <p:nvPr>
            <p:extLst>
              <p:ext uri="{D42A27DB-BD31-4B8C-83A1-F6EECF244321}">
                <p14:modId xmlns:p14="http://schemas.microsoft.com/office/powerpoint/2010/main" val="2546671300"/>
              </p:ext>
            </p:extLst>
          </p:nvPr>
        </p:nvGraphicFramePr>
        <p:xfrm>
          <a:off x="432225" y="2406204"/>
          <a:ext cx="11327550" cy="2666763"/>
        </p:xfrm>
        <a:graphic>
          <a:graphicData uri="http://schemas.openxmlformats.org/drawingml/2006/table">
            <a:tbl>
              <a:tblPr firstRow="1" bandRow="1">
                <a:tableStyleId>{69012ECD-51FC-41F1-AA8D-1B2483CD663E}</a:tableStyleId>
              </a:tblPr>
              <a:tblGrid>
                <a:gridCol w="5630958">
                  <a:extLst>
                    <a:ext uri="{9D8B030D-6E8A-4147-A177-3AD203B41FA5}">
                      <a16:colId xmlns:a16="http://schemas.microsoft.com/office/drawing/2014/main" val="588185212"/>
                    </a:ext>
                  </a:extLst>
                </a:gridCol>
                <a:gridCol w="5696592">
                  <a:extLst>
                    <a:ext uri="{9D8B030D-6E8A-4147-A177-3AD203B41FA5}">
                      <a16:colId xmlns:a16="http://schemas.microsoft.com/office/drawing/2014/main" val="928834303"/>
                    </a:ext>
                  </a:extLst>
                </a:gridCol>
              </a:tblGrid>
              <a:tr h="307197">
                <a:tc>
                  <a:txBody>
                    <a:bodyPr/>
                    <a:lstStyle/>
                    <a:p>
                      <a:r>
                        <a:rPr lang="en-GB" sz="2000" b="0">
                          <a:solidFill>
                            <a:schemeClr val="tx1"/>
                          </a:solidFill>
                        </a:rPr>
                        <a:t>What we will do</a:t>
                      </a:r>
                    </a:p>
                  </a:txBody>
                  <a:tcPr marL="118352" marR="118352" marT="59176" marB="591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2000" b="0">
                          <a:solidFill>
                            <a:schemeClr val="tx1"/>
                          </a:solidFill>
                        </a:rPr>
                        <a:t>How will we do it?</a:t>
                      </a:r>
                    </a:p>
                  </a:txBody>
                  <a:tcPr marL="118352" marR="118352" marT="59176" marB="591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96017675"/>
                  </a:ext>
                </a:extLst>
              </a:tr>
              <a:tr h="2243611">
                <a:tc>
                  <a:txBody>
                    <a:bodyPr/>
                    <a:lstStyle/>
                    <a:p>
                      <a:r>
                        <a:rPr lang="en-US" sz="2000" kern="1200">
                          <a:solidFill>
                            <a:schemeClr val="tx1"/>
                          </a:solidFill>
                          <a:effectLst/>
                          <a:latin typeface="+mn-lt"/>
                          <a:ea typeface="+mn-ea"/>
                          <a:cs typeface="+mn-cs"/>
                        </a:rPr>
                        <a:t>Thurrock SAB will improve multi-agency partnership and aligning its work with other partnerships</a:t>
                      </a:r>
                      <a:endParaRPr lang="en-GB" sz="2000" kern="1200">
                        <a:solidFill>
                          <a:schemeClr val="tx1"/>
                        </a:solidFill>
                        <a:effectLst/>
                        <a:latin typeface="+mn-lt"/>
                        <a:ea typeface="+mn-ea"/>
                        <a:cs typeface="+mn-cs"/>
                      </a:endParaRPr>
                    </a:p>
                  </a:txBody>
                  <a:tcPr marL="118352" marR="118352" marT="59176" marB="591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We will collaborate across Southend, Essex and Thurrock (SET) on cross cutting policy and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dirty="0">
                          <a:solidFill>
                            <a:schemeClr val="tx1"/>
                          </a:solidFill>
                          <a:effectLst/>
                          <a:latin typeface="+mn-lt"/>
                          <a:ea typeface="+mn-ea"/>
                          <a:cs typeface="+mn-cs"/>
                        </a:rPr>
                        <a:t>We will link with existing Boards and Partnerships </a:t>
                      </a:r>
                      <a:endParaRPr lang="en-GB" sz="20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We will engage with voluntary, community and faith organisations including advocacy </a:t>
                      </a:r>
                    </a:p>
                  </a:txBody>
                  <a:tcPr marL="118352" marR="118352" marT="59176" marB="591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844371"/>
                  </a:ext>
                </a:extLst>
              </a:tr>
            </a:tbl>
          </a:graphicData>
        </a:graphic>
      </p:graphicFrame>
    </p:spTree>
    <p:extLst>
      <p:ext uri="{BB962C8B-B14F-4D97-AF65-F5344CB8AC3E}">
        <p14:creationId xmlns:p14="http://schemas.microsoft.com/office/powerpoint/2010/main" val="349973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86E32F-5141-4902-BF51-265A0B03F82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Priority 6 – Accountability </a:t>
            </a:r>
          </a:p>
        </p:txBody>
      </p:sp>
      <p:graphicFrame>
        <p:nvGraphicFramePr>
          <p:cNvPr id="3" name="Table 7">
            <a:extLst>
              <a:ext uri="{FF2B5EF4-FFF2-40B4-BE49-F238E27FC236}">
                <a16:creationId xmlns:a16="http://schemas.microsoft.com/office/drawing/2014/main" id="{B5414BDA-E8EC-637F-4720-4E25ABA2833A}"/>
              </a:ext>
            </a:extLst>
          </p:cNvPr>
          <p:cNvGraphicFramePr>
            <a:graphicFrameLocks noGrp="1"/>
          </p:cNvGraphicFramePr>
          <p:nvPr>
            <p:extLst>
              <p:ext uri="{D42A27DB-BD31-4B8C-83A1-F6EECF244321}">
                <p14:modId xmlns:p14="http://schemas.microsoft.com/office/powerpoint/2010/main" val="4028807816"/>
              </p:ext>
            </p:extLst>
          </p:nvPr>
        </p:nvGraphicFramePr>
        <p:xfrm>
          <a:off x="432225" y="2358966"/>
          <a:ext cx="11327550" cy="3666815"/>
        </p:xfrm>
        <a:graphic>
          <a:graphicData uri="http://schemas.openxmlformats.org/drawingml/2006/table">
            <a:tbl>
              <a:tblPr firstRow="1" bandRow="1">
                <a:tableStyleId>{69012ECD-51FC-41F1-AA8D-1B2483CD663E}</a:tableStyleId>
              </a:tblPr>
              <a:tblGrid>
                <a:gridCol w="5666980">
                  <a:extLst>
                    <a:ext uri="{9D8B030D-6E8A-4147-A177-3AD203B41FA5}">
                      <a16:colId xmlns:a16="http://schemas.microsoft.com/office/drawing/2014/main" val="588185212"/>
                    </a:ext>
                  </a:extLst>
                </a:gridCol>
                <a:gridCol w="5660570">
                  <a:extLst>
                    <a:ext uri="{9D8B030D-6E8A-4147-A177-3AD203B41FA5}">
                      <a16:colId xmlns:a16="http://schemas.microsoft.com/office/drawing/2014/main" val="928834303"/>
                    </a:ext>
                  </a:extLst>
                </a:gridCol>
              </a:tblGrid>
              <a:tr h="520647">
                <a:tc>
                  <a:txBody>
                    <a:bodyPr/>
                    <a:lstStyle/>
                    <a:p>
                      <a:r>
                        <a:rPr lang="en-GB" sz="2000" b="0">
                          <a:solidFill>
                            <a:schemeClr val="tx1"/>
                          </a:solidFill>
                        </a:rPr>
                        <a:t>What we will do</a:t>
                      </a:r>
                    </a:p>
                  </a:txBody>
                  <a:tcPr marL="143228" marR="143228" marT="71614" marB="716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2000" b="0">
                          <a:solidFill>
                            <a:schemeClr val="tx1"/>
                          </a:solidFill>
                        </a:rPr>
                        <a:t>How we will do it</a:t>
                      </a:r>
                    </a:p>
                  </a:txBody>
                  <a:tcPr marL="143228" marR="143228" marT="71614" marB="716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96017675"/>
                  </a:ext>
                </a:extLst>
              </a:tr>
              <a:tr h="3146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Thurrock SAB will provide strategic leadership to enable effective safe</a:t>
                      </a:r>
                      <a:r>
                        <a:rPr lang="en-US" sz="2000"/>
                        <a:t>guarding arrangements to be in place across the partnership</a:t>
                      </a:r>
                      <a:endParaRPr lang="en-GB" sz="2000"/>
                    </a:p>
                    <a:p>
                      <a:endParaRPr lang="en-GB" sz="2000"/>
                    </a:p>
                  </a:txBody>
                  <a:tcPr marL="143228" marR="143228" marT="71614" marB="716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We will hold TSAB partners to account and gain assurance of the effectiveness of their safeguarding adult arrangements, function and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We will ensure there is effective governance in place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We will ensure that there is appropriate representation from TSAB partners on the Board/subgroups</a:t>
                      </a:r>
                    </a:p>
                  </a:txBody>
                  <a:tcPr marL="143228" marR="143228" marT="71614" marB="716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844371"/>
                  </a:ext>
                </a:extLst>
              </a:tr>
            </a:tbl>
          </a:graphicData>
        </a:graphic>
      </p:graphicFrame>
    </p:spTree>
    <p:extLst>
      <p:ext uri="{BB962C8B-B14F-4D97-AF65-F5344CB8AC3E}">
        <p14:creationId xmlns:p14="http://schemas.microsoft.com/office/powerpoint/2010/main" val="556976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DA5D0-469B-4B2E-8507-A86F284AFBFC}"/>
              </a:ext>
            </a:extLst>
          </p:cNvPr>
          <p:cNvSpPr>
            <a:spLocks noGrp="1"/>
          </p:cNvSpPr>
          <p:nvPr>
            <p:ph type="title"/>
          </p:nvPr>
        </p:nvSpPr>
        <p:spPr>
          <a:xfrm>
            <a:off x="1371599" y="294538"/>
            <a:ext cx="9895951" cy="1033669"/>
          </a:xfrm>
        </p:spPr>
        <p:txBody>
          <a:bodyPr>
            <a:normAutofit/>
          </a:bodyPr>
          <a:lstStyle/>
          <a:p>
            <a:pPr>
              <a:spcBef>
                <a:spcPts val="750"/>
              </a:spcBef>
            </a:pPr>
            <a:r>
              <a:rPr lang="en-GB" sz="2800" dirty="0">
                <a:solidFill>
                  <a:srgbClr val="FFFFFF"/>
                </a:solidFill>
              </a:rPr>
              <a:t>Reflection on previous strategy</a:t>
            </a:r>
            <a:br>
              <a:rPr lang="en-GB" sz="2800" dirty="0">
                <a:solidFill>
                  <a:srgbClr val="FFFFFF"/>
                </a:solidFill>
              </a:rPr>
            </a:br>
            <a:r>
              <a:rPr lang="en-GB" sz="2800" dirty="0">
                <a:solidFill>
                  <a:srgbClr val="FFFFFF"/>
                </a:solidFill>
                <a:effectLst/>
                <a:latin typeface="Arial" panose="020B0604020202020204" pitchFamily="34" charset="0"/>
                <a:ea typeface="Times New Roman" panose="02020603050405020304" pitchFamily="18" charset="0"/>
              </a:rPr>
              <a:t>1. </a:t>
            </a:r>
            <a:r>
              <a:rPr lang="en-GB" sz="2800" u="sng" dirty="0">
                <a:solidFill>
                  <a:srgbClr val="FFFFFF"/>
                </a:solidFill>
                <a:effectLst/>
                <a:latin typeface="Arial" panose="020B0604020202020204" pitchFamily="34" charset="0"/>
                <a:ea typeface="Times New Roman" panose="02020603050405020304" pitchFamily="18" charset="0"/>
              </a:rPr>
              <a:t>To increase our understanding of abuse and neglect.</a:t>
            </a:r>
            <a:endParaRPr lang="en-GB" sz="2800" dirty="0">
              <a:solidFill>
                <a:srgbClr val="FFFFFF"/>
              </a:solidFill>
            </a:endParaRPr>
          </a:p>
        </p:txBody>
      </p:sp>
      <p:sp>
        <p:nvSpPr>
          <p:cNvPr id="3" name="Content Placeholder 2">
            <a:extLst>
              <a:ext uri="{FF2B5EF4-FFF2-40B4-BE49-F238E27FC236}">
                <a16:creationId xmlns:a16="http://schemas.microsoft.com/office/drawing/2014/main" id="{D248EEB7-69E0-46C1-8105-1E4FF7CB326B}"/>
              </a:ext>
            </a:extLst>
          </p:cNvPr>
          <p:cNvSpPr>
            <a:spLocks noGrp="1"/>
          </p:cNvSpPr>
          <p:nvPr>
            <p:ph idx="1"/>
          </p:nvPr>
        </p:nvSpPr>
        <p:spPr>
          <a:xfrm>
            <a:off x="1371599" y="2318197"/>
            <a:ext cx="9724031" cy="3683358"/>
          </a:xfrm>
        </p:spPr>
        <p:txBody>
          <a:bodyPr anchor="ctr">
            <a:normAutofit/>
          </a:bodyPr>
          <a:lstStyle/>
          <a:p>
            <a:r>
              <a:rPr lang="en-GB" sz="1800" dirty="0">
                <a:effectLst/>
                <a:latin typeface="Arial" panose="020B0604020202020204" pitchFamily="34" charset="0"/>
                <a:ea typeface="Times New Roman" panose="02020603050405020304" pitchFamily="18" charset="0"/>
              </a:rPr>
              <a:t>We developed a new and improved performance dashboard. This provides a more visual picture about abuse and neglect in Thurrock. Currently reviewing the possibility of using Power BI.</a:t>
            </a:r>
            <a:endParaRPr lang="en-GB" sz="1800" dirty="0">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We commenced our audit programme, auditing cases based upon themes such as safeguarding and domestic abuse ensuring they were person centred and Making Safeguarding Personal was embedded. This is now business as usual.</a:t>
            </a:r>
            <a:endParaRPr lang="en-GB" sz="1800" dirty="0">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We developed a Quality Assurance Framework to clearly explain the systems, processes and principles that underpin our approach to managing data and information.</a:t>
            </a:r>
            <a:endParaRPr lang="en-GB" sz="1800" dirty="0">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We added comparator data to review and analyse how Thurrock compares with the national picture. This will be added annually once the national SAC return data is released.</a:t>
            </a:r>
          </a:p>
          <a:p>
            <a:r>
              <a:rPr lang="en-GB" sz="1800" dirty="0">
                <a:effectLst/>
                <a:latin typeface="Arial" panose="020B0604020202020204" pitchFamily="34" charset="0"/>
                <a:ea typeface="Times New Roman" panose="02020603050405020304" pitchFamily="18" charset="0"/>
              </a:rPr>
              <a:t>We improved the recording of safeguards of domestic abuse through existing training and guidance for the local authority.</a:t>
            </a:r>
            <a:endParaRPr lang="en-GB" sz="1800" dirty="0"/>
          </a:p>
        </p:txBody>
      </p:sp>
    </p:spTree>
    <p:extLst>
      <p:ext uri="{BB962C8B-B14F-4D97-AF65-F5344CB8AC3E}">
        <p14:creationId xmlns:p14="http://schemas.microsoft.com/office/powerpoint/2010/main" val="286675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DA5D0-469B-4B2E-8507-A86F284AFBFC}"/>
              </a:ext>
            </a:extLst>
          </p:cNvPr>
          <p:cNvSpPr>
            <a:spLocks noGrp="1"/>
          </p:cNvSpPr>
          <p:nvPr>
            <p:ph type="title"/>
          </p:nvPr>
        </p:nvSpPr>
        <p:spPr>
          <a:xfrm>
            <a:off x="1371599" y="294538"/>
            <a:ext cx="9895951" cy="1033669"/>
          </a:xfrm>
        </p:spPr>
        <p:txBody>
          <a:bodyPr>
            <a:normAutofit fontScale="90000"/>
          </a:bodyPr>
          <a:lstStyle/>
          <a:p>
            <a:pPr>
              <a:spcBef>
                <a:spcPts val="750"/>
              </a:spcBef>
            </a:pPr>
            <a:br>
              <a:rPr lang="en-GB" sz="2800" dirty="0">
                <a:solidFill>
                  <a:srgbClr val="FFFFFF"/>
                </a:solidFill>
                <a:effectLst/>
                <a:latin typeface="Times New Roman" panose="02020603050405020304" pitchFamily="18" charset="0"/>
                <a:ea typeface="Times New Roman" panose="02020603050405020304" pitchFamily="18" charset="0"/>
              </a:rPr>
            </a:br>
            <a:r>
              <a:rPr lang="en-GB" sz="3100" dirty="0">
                <a:solidFill>
                  <a:srgbClr val="FFFFFF"/>
                </a:solidFill>
                <a:effectLst/>
                <a:latin typeface="Arial" panose="020B0604020202020204" pitchFamily="34" charset="0"/>
                <a:ea typeface="Times New Roman" panose="02020603050405020304" pitchFamily="18" charset="0"/>
              </a:rPr>
              <a:t> </a:t>
            </a:r>
            <a:br>
              <a:rPr lang="en-GB" sz="3100" dirty="0">
                <a:solidFill>
                  <a:srgbClr val="FFFFFF"/>
                </a:solidFill>
                <a:effectLst/>
                <a:latin typeface="Times New Roman" panose="02020603050405020304" pitchFamily="18" charset="0"/>
                <a:ea typeface="Times New Roman" panose="02020603050405020304" pitchFamily="18" charset="0"/>
              </a:rPr>
            </a:br>
            <a:r>
              <a:rPr lang="en-GB" sz="3100" dirty="0">
                <a:solidFill>
                  <a:srgbClr val="FFFFFF"/>
                </a:solidFill>
                <a:latin typeface="+mn-lt"/>
              </a:rPr>
              <a:t>Reflection on previous strategy – </a:t>
            </a:r>
            <a:br>
              <a:rPr lang="en-GB" sz="3100" dirty="0">
                <a:solidFill>
                  <a:srgbClr val="FFFFFF"/>
                </a:solidFill>
                <a:latin typeface="+mn-lt"/>
              </a:rPr>
            </a:br>
            <a:r>
              <a:rPr lang="en-GB" sz="3100" dirty="0">
                <a:solidFill>
                  <a:srgbClr val="FFFFFF"/>
                </a:solidFill>
                <a:latin typeface="+mn-lt"/>
              </a:rPr>
              <a:t>Priority 2.</a:t>
            </a:r>
            <a:r>
              <a:rPr lang="en-GB" sz="3100" dirty="0">
                <a:solidFill>
                  <a:srgbClr val="FFFFFF"/>
                </a:solidFill>
                <a:effectLst/>
                <a:latin typeface="+mn-lt"/>
                <a:ea typeface="Times New Roman" panose="02020603050405020304" pitchFamily="18" charset="0"/>
              </a:rPr>
              <a:t> </a:t>
            </a:r>
            <a:r>
              <a:rPr lang="en-GB" sz="3100" u="sng" dirty="0">
                <a:solidFill>
                  <a:srgbClr val="FFFFFF"/>
                </a:solidFill>
                <a:effectLst/>
                <a:latin typeface="+mn-lt"/>
                <a:ea typeface="Times New Roman" panose="02020603050405020304" pitchFamily="18" charset="0"/>
              </a:rPr>
              <a:t>To contribute implementing the recommendations of the Sexual Abuse/Violence JSNA.</a:t>
            </a:r>
            <a:br>
              <a:rPr lang="en-GB" sz="2800" dirty="0">
                <a:solidFill>
                  <a:srgbClr val="FFFFFF"/>
                </a:solidFill>
                <a:effectLst/>
                <a:latin typeface="Times New Roman" panose="02020603050405020304" pitchFamily="18" charset="0"/>
                <a:ea typeface="Times New Roman" panose="02020603050405020304" pitchFamily="18" charset="0"/>
              </a:rPr>
            </a:br>
            <a:r>
              <a:rPr lang="en-GB" sz="1000" dirty="0">
                <a:solidFill>
                  <a:srgbClr val="FFFFFF"/>
                </a:solidFill>
                <a:effectLst/>
                <a:latin typeface="Arial" panose="020B0604020202020204" pitchFamily="34" charset="0"/>
                <a:ea typeface="Times New Roman" panose="02020603050405020304" pitchFamily="18" charset="0"/>
              </a:rPr>
              <a:t> </a:t>
            </a:r>
            <a:br>
              <a:rPr lang="en-GB" sz="1000" dirty="0">
                <a:solidFill>
                  <a:srgbClr val="FFFFFF"/>
                </a:solidFill>
                <a:effectLst/>
                <a:latin typeface="Times New Roman" panose="02020603050405020304" pitchFamily="18" charset="0"/>
                <a:ea typeface="Times New Roman" panose="02020603050405020304" pitchFamily="18" charset="0"/>
              </a:rPr>
            </a:br>
            <a:endParaRPr lang="en-GB" sz="1000" dirty="0">
              <a:solidFill>
                <a:srgbClr val="FFFFFF"/>
              </a:solidFill>
            </a:endParaRPr>
          </a:p>
        </p:txBody>
      </p:sp>
      <p:sp>
        <p:nvSpPr>
          <p:cNvPr id="3" name="Content Placeholder 2">
            <a:extLst>
              <a:ext uri="{FF2B5EF4-FFF2-40B4-BE49-F238E27FC236}">
                <a16:creationId xmlns:a16="http://schemas.microsoft.com/office/drawing/2014/main" id="{D248EEB7-69E0-46C1-8105-1E4FF7CB326B}"/>
              </a:ext>
            </a:extLst>
          </p:cNvPr>
          <p:cNvSpPr>
            <a:spLocks noGrp="1"/>
          </p:cNvSpPr>
          <p:nvPr>
            <p:ph idx="1"/>
          </p:nvPr>
        </p:nvSpPr>
        <p:spPr>
          <a:xfrm>
            <a:off x="1371599" y="2318197"/>
            <a:ext cx="9724031" cy="3683358"/>
          </a:xfrm>
        </p:spPr>
        <p:txBody>
          <a:bodyPr anchor="ctr">
            <a:normAutofit/>
          </a:bodyPr>
          <a:lstStyle/>
          <a:p>
            <a:r>
              <a:rPr lang="en-GB" sz="1800" dirty="0">
                <a:effectLst/>
                <a:latin typeface="Arial" panose="020B0604020202020204" pitchFamily="34" charset="0"/>
                <a:ea typeface="Times New Roman" panose="02020603050405020304" pitchFamily="18" charset="0"/>
              </a:rPr>
              <a:t>We finalised and published the exploratory study of the scale and nature of sexual exploitation of adults and transition aged young people in Thurrock. </a:t>
            </a:r>
            <a:endParaRPr lang="en-GB" sz="1800" dirty="0">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We reviewed the recommendations from the report which highlighted issues for practitioners and agencies in Thurrock in relation to the response to Adult Sexual Exploitation.</a:t>
            </a:r>
            <a:endParaRPr lang="en-GB" sz="1800" dirty="0">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We funded a sexual abuse and violence online training package for staff across the partnership </a:t>
            </a:r>
            <a:endParaRPr lang="en-GB" sz="1800" dirty="0">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We worked with the Community Safety Partnership and ICENA to develop the content for the sexual abuse training package.</a:t>
            </a:r>
            <a:endParaRPr lang="en-GB" sz="1800" dirty="0">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This is now being taken forward under the VAWG agenda.</a:t>
            </a:r>
            <a:endParaRPr lang="en-GB" sz="1800" dirty="0"/>
          </a:p>
        </p:txBody>
      </p:sp>
    </p:spTree>
    <p:extLst>
      <p:ext uri="{BB962C8B-B14F-4D97-AF65-F5344CB8AC3E}">
        <p14:creationId xmlns:p14="http://schemas.microsoft.com/office/powerpoint/2010/main" val="1141823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DA5D0-469B-4B2E-8507-A86F284AFBFC}"/>
              </a:ext>
            </a:extLst>
          </p:cNvPr>
          <p:cNvSpPr>
            <a:spLocks noGrp="1"/>
          </p:cNvSpPr>
          <p:nvPr>
            <p:ph type="title"/>
          </p:nvPr>
        </p:nvSpPr>
        <p:spPr>
          <a:xfrm>
            <a:off x="1371599" y="294538"/>
            <a:ext cx="9895951" cy="1033669"/>
          </a:xfrm>
        </p:spPr>
        <p:txBody>
          <a:bodyPr>
            <a:normAutofit/>
          </a:bodyPr>
          <a:lstStyle/>
          <a:p>
            <a:pPr>
              <a:spcBef>
                <a:spcPts val="750"/>
              </a:spcBef>
            </a:pPr>
            <a:r>
              <a:rPr lang="en-GB" sz="2800" dirty="0">
                <a:solidFill>
                  <a:srgbClr val="FFFFFF"/>
                </a:solidFill>
                <a:latin typeface="+mn-lt"/>
              </a:rPr>
              <a:t>Reflection on previous strategy – </a:t>
            </a:r>
            <a:br>
              <a:rPr lang="en-GB" sz="2800" dirty="0">
                <a:solidFill>
                  <a:srgbClr val="FFFFFF"/>
                </a:solidFill>
                <a:latin typeface="+mn-lt"/>
              </a:rPr>
            </a:br>
            <a:r>
              <a:rPr lang="en-GB" sz="2800" dirty="0">
                <a:solidFill>
                  <a:srgbClr val="FFFFFF"/>
                </a:solidFill>
                <a:latin typeface="+mn-lt"/>
              </a:rPr>
              <a:t>Priority 3.</a:t>
            </a:r>
            <a:r>
              <a:rPr lang="en-GB" sz="2800" dirty="0">
                <a:solidFill>
                  <a:srgbClr val="FFFFFF"/>
                </a:solidFill>
                <a:effectLst/>
                <a:latin typeface="+mn-lt"/>
                <a:ea typeface="Times New Roman" panose="02020603050405020304" pitchFamily="18" charset="0"/>
              </a:rPr>
              <a:t> </a:t>
            </a:r>
            <a:r>
              <a:rPr lang="en-GB" sz="2800" u="sng" dirty="0">
                <a:solidFill>
                  <a:srgbClr val="FFFFFF"/>
                </a:solidFill>
                <a:effectLst/>
                <a:latin typeface="Arial" panose="020B0604020202020204" pitchFamily="34" charset="0"/>
                <a:ea typeface="Times New Roman" panose="02020603050405020304" pitchFamily="18" charset="0"/>
              </a:rPr>
              <a:t>To focus on perpetrator disruption.</a:t>
            </a:r>
            <a:endParaRPr lang="en-GB" sz="2800" dirty="0">
              <a:solidFill>
                <a:srgbClr val="FFFFFF"/>
              </a:solidFill>
            </a:endParaRPr>
          </a:p>
        </p:txBody>
      </p:sp>
      <p:sp>
        <p:nvSpPr>
          <p:cNvPr id="3" name="Content Placeholder 2">
            <a:extLst>
              <a:ext uri="{FF2B5EF4-FFF2-40B4-BE49-F238E27FC236}">
                <a16:creationId xmlns:a16="http://schemas.microsoft.com/office/drawing/2014/main" id="{D248EEB7-69E0-46C1-8105-1E4FF7CB326B}"/>
              </a:ext>
            </a:extLst>
          </p:cNvPr>
          <p:cNvSpPr>
            <a:spLocks noGrp="1"/>
          </p:cNvSpPr>
          <p:nvPr>
            <p:ph idx="1"/>
          </p:nvPr>
        </p:nvSpPr>
        <p:spPr>
          <a:xfrm>
            <a:off x="1371599" y="2318197"/>
            <a:ext cx="9724031" cy="3683358"/>
          </a:xfrm>
        </p:spPr>
        <p:txBody>
          <a:bodyPr anchor="ctr">
            <a:normAutofit/>
          </a:bodyPr>
          <a:lstStyle/>
          <a:p>
            <a:r>
              <a:rPr lang="en-GB" sz="1800" dirty="0">
                <a:effectLst/>
                <a:latin typeface="Arial" panose="020B0604020202020204" pitchFamily="34" charset="0"/>
                <a:ea typeface="Times New Roman" panose="02020603050405020304" pitchFamily="18" charset="0"/>
              </a:rPr>
              <a:t>We collected data to analyse prevalence and identify trends, themes and ‘hot spots’ locally.</a:t>
            </a:r>
            <a:endParaRPr lang="en-GB" sz="1800" dirty="0">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We put a modern slavery strategy in place underpinned by an action plan which will be monitored by the Community Safety Partnership. </a:t>
            </a:r>
            <a:endParaRPr lang="en-GB" sz="1800" dirty="0">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We promoted training on modern day slavery, domestic abuse, and sexual abuse. </a:t>
            </a:r>
            <a:endParaRPr lang="en-GB" sz="1800" dirty="0">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Developed a contextual safeguarding report showing mapping of local area including hotspots, types of crimes and locations. This will continue to be written and shared at the operational group.</a:t>
            </a:r>
            <a:endParaRPr lang="en-GB" sz="1800" dirty="0">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Identified initiatives to help people keep themselves safe and contributed funding to new cold calling signs. </a:t>
            </a:r>
            <a:br>
              <a:rPr lang="en-GB" sz="2000" dirty="0">
                <a:effectLst/>
                <a:latin typeface="Times New Roman" panose="02020603050405020304" pitchFamily="18" charset="0"/>
                <a:ea typeface="Times New Roman" panose="02020603050405020304" pitchFamily="18" charset="0"/>
              </a:rPr>
            </a:br>
            <a:endParaRPr lang="en-GB" sz="2000" dirty="0"/>
          </a:p>
        </p:txBody>
      </p:sp>
    </p:spTree>
    <p:extLst>
      <p:ext uri="{BB962C8B-B14F-4D97-AF65-F5344CB8AC3E}">
        <p14:creationId xmlns:p14="http://schemas.microsoft.com/office/powerpoint/2010/main" val="390251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D5638A-3465-4B2E-9DDC-328CFD053CB8}"/>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b="1" dirty="0">
                <a:solidFill>
                  <a:srgbClr val="FFFFFF"/>
                </a:solidFill>
              </a:rPr>
              <a:t>The work of</a:t>
            </a:r>
            <a:r>
              <a:rPr lang="en-US" sz="4000" b="1" dirty="0">
                <a:solidFill>
                  <a:srgbClr val="FFFFFF"/>
                </a:solidFill>
                <a:effectLst/>
              </a:rPr>
              <a:t> Thurrock Safeguarding Adults Board</a:t>
            </a:r>
            <a:br>
              <a:rPr lang="en-US" sz="4000" b="1" dirty="0">
                <a:solidFill>
                  <a:srgbClr val="FFFFFF"/>
                </a:solidFill>
                <a:effectLst/>
              </a:rPr>
            </a:br>
            <a:endParaRPr lang="en-US" sz="4000" b="1" dirty="0">
              <a:solidFill>
                <a:srgbClr val="FFFFFF"/>
              </a:solidFill>
            </a:endParaRPr>
          </a:p>
        </p:txBody>
      </p:sp>
      <p:sp>
        <p:nvSpPr>
          <p:cNvPr id="6" name="Content Placeholder 5">
            <a:extLst>
              <a:ext uri="{FF2B5EF4-FFF2-40B4-BE49-F238E27FC236}">
                <a16:creationId xmlns:a16="http://schemas.microsoft.com/office/drawing/2014/main" id="{8E48BE76-5363-446E-BAD5-2218699E46B0}"/>
              </a:ext>
            </a:extLst>
          </p:cNvPr>
          <p:cNvSpPr>
            <a:spLocks noGrp="1"/>
          </p:cNvSpPr>
          <p:nvPr>
            <p:ph idx="1"/>
          </p:nvPr>
        </p:nvSpPr>
        <p:spPr>
          <a:xfrm>
            <a:off x="5727032" y="649480"/>
            <a:ext cx="5638573" cy="5546047"/>
          </a:xfrm>
        </p:spPr>
        <p:txBody>
          <a:bodyPr numCol="1" anchor="ctr">
            <a:noAutofit/>
          </a:bodyPr>
          <a:lstStyle/>
          <a:p>
            <a:pPr marL="0" indent="0">
              <a:lnSpc>
                <a:spcPct val="120000"/>
              </a:lnSpc>
              <a:spcBef>
                <a:spcPct val="0"/>
              </a:spcBef>
              <a:spcAft>
                <a:spcPts val="600"/>
              </a:spcAft>
              <a:buNone/>
            </a:pPr>
            <a:r>
              <a:rPr lang="en-US" sz="2000" b="1" dirty="0">
                <a:latin typeface="Arial" panose="020B0604020202020204" pitchFamily="34" charset="0"/>
                <a:cs typeface="Arial" panose="020B0604020202020204" pitchFamily="34" charset="0"/>
              </a:rPr>
              <a:t>Our Aim</a:t>
            </a:r>
          </a:p>
          <a:p>
            <a:pPr marL="0" indent="0">
              <a:lnSpc>
                <a:spcPct val="120000"/>
              </a:lnSpc>
              <a:spcBef>
                <a:spcPct val="0"/>
              </a:spcBef>
              <a:spcAft>
                <a:spcPts val="600"/>
              </a:spcAft>
              <a:buNone/>
            </a:pPr>
            <a:r>
              <a:rPr lang="en-US" sz="2000" b="0" dirty="0">
                <a:solidFill>
                  <a:schemeClr val="tx1"/>
                </a:solidFill>
                <a:latin typeface="Arial" panose="020B0604020202020204" pitchFamily="34" charset="0"/>
                <a:cs typeface="Arial" panose="020B0604020202020204" pitchFamily="34" charset="0"/>
              </a:rPr>
              <a:t>The aim of the TSAB is to ensure the effective co-ordination and delivery of services to safeguard and promote the welfare of at risk adults in accordance with the Care Act 2014 and the accompanying Statutory Guidance</a:t>
            </a:r>
          </a:p>
          <a:p>
            <a:pPr>
              <a:lnSpc>
                <a:spcPct val="120000"/>
              </a:lnSpc>
              <a:spcBef>
                <a:spcPct val="0"/>
              </a:spcBef>
              <a:spcAft>
                <a:spcPts val="600"/>
              </a:spcAft>
            </a:pPr>
            <a:endParaRPr lang="en-US" sz="2000" dirty="0">
              <a:latin typeface="Arial" panose="020B0604020202020204" pitchFamily="34" charset="0"/>
              <a:cs typeface="Arial" panose="020B0604020202020204" pitchFamily="34" charset="0"/>
            </a:endParaRPr>
          </a:p>
          <a:p>
            <a:pPr marL="0" indent="0">
              <a:lnSpc>
                <a:spcPct val="120000"/>
              </a:lnSpc>
              <a:spcBef>
                <a:spcPct val="0"/>
              </a:spcBef>
              <a:spcAft>
                <a:spcPts val="600"/>
              </a:spcAft>
              <a:buNone/>
            </a:pPr>
            <a:r>
              <a:rPr lang="en-US" sz="2000" b="1" i="0" dirty="0">
                <a:effectLst/>
                <a:latin typeface="Arial" panose="020B0604020202020204" pitchFamily="34" charset="0"/>
                <a:cs typeface="Arial" panose="020B0604020202020204" pitchFamily="34" charset="0"/>
              </a:rPr>
              <a:t>Our vision</a:t>
            </a:r>
          </a:p>
          <a:p>
            <a:pPr marL="0" indent="0">
              <a:lnSpc>
                <a:spcPct val="120000"/>
              </a:lnSpc>
              <a:spcBef>
                <a:spcPct val="0"/>
              </a:spcBef>
              <a:spcAft>
                <a:spcPts val="600"/>
              </a:spcAft>
              <a:buNone/>
            </a:pPr>
            <a:r>
              <a:rPr lang="en-US" sz="2000" i="0" dirty="0">
                <a:effectLst/>
                <a:latin typeface="Arial" panose="020B0604020202020204" pitchFamily="34" charset="0"/>
                <a:cs typeface="Arial" panose="020B0604020202020204" pitchFamily="34" charset="0"/>
              </a:rPr>
              <a:t>By working together, we can continuously improve the safeguarding procedures in Thurrock and ensure that all </a:t>
            </a:r>
            <a:r>
              <a:rPr lang="en-US" sz="2000" i="0" dirty="0" err="1">
                <a:effectLst/>
                <a:latin typeface="Arial" panose="020B0604020202020204" pitchFamily="34" charset="0"/>
                <a:cs typeface="Arial" panose="020B0604020202020204" pitchFamily="34" charset="0"/>
              </a:rPr>
              <a:t>organisations</a:t>
            </a:r>
            <a:r>
              <a:rPr lang="en-US" sz="2000" i="0" dirty="0">
                <a:effectLst/>
                <a:latin typeface="Arial" panose="020B0604020202020204" pitchFamily="34" charset="0"/>
                <a:cs typeface="Arial" panose="020B0604020202020204" pitchFamily="34" charset="0"/>
              </a:rPr>
              <a:t> meet the expectations set out in the Care Act 2014. </a:t>
            </a:r>
            <a:r>
              <a:rPr lang="en-US" sz="2000" dirty="0">
                <a:latin typeface="Arial" panose="020B0604020202020204" pitchFamily="34" charset="0"/>
                <a:cs typeface="Arial" panose="020B0604020202020204" pitchFamily="34" charset="0"/>
              </a:rPr>
              <a:t>This strategy sets out how the TSAB members will work to reduce and prevent abuse and neglect and improve our response when it does.</a:t>
            </a:r>
          </a:p>
          <a:p>
            <a:endParaRPr lang="en-GB" sz="2000" dirty="0"/>
          </a:p>
        </p:txBody>
      </p:sp>
    </p:spTree>
    <p:extLst>
      <p:ext uri="{BB962C8B-B14F-4D97-AF65-F5344CB8AC3E}">
        <p14:creationId xmlns:p14="http://schemas.microsoft.com/office/powerpoint/2010/main" val="84810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DA5D0-469B-4B2E-8507-A86F284AFBFC}"/>
              </a:ext>
            </a:extLst>
          </p:cNvPr>
          <p:cNvSpPr>
            <a:spLocks noGrp="1"/>
          </p:cNvSpPr>
          <p:nvPr>
            <p:ph type="title"/>
          </p:nvPr>
        </p:nvSpPr>
        <p:spPr>
          <a:xfrm>
            <a:off x="1371599" y="294538"/>
            <a:ext cx="9895951" cy="1033669"/>
          </a:xfrm>
        </p:spPr>
        <p:txBody>
          <a:bodyPr>
            <a:normAutofit/>
          </a:bodyPr>
          <a:lstStyle/>
          <a:p>
            <a:pPr>
              <a:spcBef>
                <a:spcPts val="750"/>
              </a:spcBef>
            </a:pPr>
            <a:r>
              <a:rPr lang="en-GB" sz="2800" dirty="0">
                <a:solidFill>
                  <a:srgbClr val="FFFFFF"/>
                </a:solidFill>
                <a:latin typeface="+mn-lt"/>
              </a:rPr>
              <a:t>Reflection on previous strategy – </a:t>
            </a:r>
            <a:br>
              <a:rPr lang="en-GB" sz="2800" dirty="0">
                <a:solidFill>
                  <a:srgbClr val="FFFFFF"/>
                </a:solidFill>
                <a:latin typeface="+mn-lt"/>
              </a:rPr>
            </a:br>
            <a:r>
              <a:rPr lang="en-GB" sz="2800" dirty="0">
                <a:solidFill>
                  <a:srgbClr val="FFFFFF"/>
                </a:solidFill>
                <a:latin typeface="+mn-lt"/>
              </a:rPr>
              <a:t>Priority </a:t>
            </a:r>
            <a:r>
              <a:rPr lang="en-GB" sz="2800" dirty="0">
                <a:solidFill>
                  <a:srgbClr val="FFFFFF"/>
                </a:solidFill>
                <a:effectLst/>
                <a:latin typeface="+mn-lt"/>
                <a:ea typeface="Times New Roman" panose="02020603050405020304" pitchFamily="18" charset="0"/>
              </a:rPr>
              <a:t>4. </a:t>
            </a:r>
            <a:r>
              <a:rPr lang="en-GB" sz="2800" u="sng" dirty="0">
                <a:solidFill>
                  <a:srgbClr val="FFFFFF"/>
                </a:solidFill>
                <a:effectLst/>
                <a:latin typeface="+mn-lt"/>
                <a:ea typeface="Times New Roman" panose="02020603050405020304" pitchFamily="18" charset="0"/>
              </a:rPr>
              <a:t>To strengthen transitional safeguarding arrangements</a:t>
            </a:r>
            <a:endParaRPr lang="en-GB" sz="2800" dirty="0">
              <a:solidFill>
                <a:srgbClr val="FFFFFF"/>
              </a:solidFill>
              <a:latin typeface="+mn-lt"/>
            </a:endParaRPr>
          </a:p>
        </p:txBody>
      </p:sp>
      <p:sp>
        <p:nvSpPr>
          <p:cNvPr id="3" name="Content Placeholder 2">
            <a:extLst>
              <a:ext uri="{FF2B5EF4-FFF2-40B4-BE49-F238E27FC236}">
                <a16:creationId xmlns:a16="http://schemas.microsoft.com/office/drawing/2014/main" id="{D248EEB7-69E0-46C1-8105-1E4FF7CB326B}"/>
              </a:ext>
            </a:extLst>
          </p:cNvPr>
          <p:cNvSpPr>
            <a:spLocks noGrp="1"/>
          </p:cNvSpPr>
          <p:nvPr>
            <p:ph idx="1"/>
          </p:nvPr>
        </p:nvSpPr>
        <p:spPr>
          <a:xfrm>
            <a:off x="1371599" y="2318197"/>
            <a:ext cx="9724031" cy="3683358"/>
          </a:xfrm>
        </p:spPr>
        <p:txBody>
          <a:bodyPr anchor="ctr">
            <a:normAutofit/>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We started our baseline mapping in order to ensure that young adults are able to safeguard themselves from harm when they are moving from children services to adult services.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Arial" panose="020B0604020202020204" pitchFamily="34" charset="0"/>
                <a:cs typeface="Times New Roman" panose="02020603050405020304" pitchFamily="18" charset="0"/>
              </a:rPr>
              <a:t>We reviewed the recommendations from national reviews involving transition age young people.</a:t>
            </a:r>
          </a:p>
          <a:p>
            <a:r>
              <a:rPr lang="en-GB" sz="1800" dirty="0">
                <a:effectLst/>
                <a:latin typeface="Arial" panose="020B0604020202020204" pitchFamily="34" charset="0"/>
                <a:ea typeface="Arial" panose="020B0604020202020204" pitchFamily="34" charset="0"/>
                <a:cs typeface="Times New Roman" panose="02020603050405020304" pitchFamily="18" charset="0"/>
              </a:rPr>
              <a:t>We reviewed the recommendations from ‘Bridging the Gap’ and followed this up with a presentation and discussion from the author Dez Holmes to discuss implementing the recommendations locally.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Arial" panose="020B0604020202020204" pitchFamily="34" charset="0"/>
                <a:cs typeface="Times New Roman" panose="02020603050405020304" pitchFamily="18" charset="0"/>
              </a:rPr>
              <a:t>We improved information sharing between children and adult social care to identify young people who are at risk of exploitation and approaching critical transition points.</a:t>
            </a:r>
            <a:endParaRPr lang="en-GB" sz="1800" dirty="0">
              <a:latin typeface="Calibri" panose="020F0502020204030204" pitchFamily="34" charset="0"/>
              <a:ea typeface="Arial" panose="020B0604020202020204" pitchFamily="34" charset="0"/>
              <a:cs typeface="Times New Roman" panose="02020603050405020304" pitchFamily="18" charset="0"/>
            </a:endParaRPr>
          </a:p>
          <a:p>
            <a:r>
              <a:rPr lang="en-GB" sz="1800" dirty="0">
                <a:effectLst/>
                <a:latin typeface="Arial" panose="020B0604020202020204" pitchFamily="34" charset="0"/>
                <a:ea typeface="Arial" panose="020B0604020202020204" pitchFamily="34" charset="0"/>
                <a:cs typeface="Times New Roman" panose="02020603050405020304" pitchFamily="18" charset="0"/>
              </a:rPr>
              <a:t>We asked young people, their families and carers where they thought gaps were.</a:t>
            </a:r>
            <a:br>
              <a:rPr lang="en-GB" sz="1700" dirty="0">
                <a:effectLst/>
                <a:latin typeface="Calibri" panose="020F0502020204030204" pitchFamily="34" charset="0"/>
                <a:ea typeface="Calibri" panose="020F0502020204030204" pitchFamily="34" charset="0"/>
                <a:cs typeface="Times New Roman" panose="02020603050405020304" pitchFamily="18" charset="0"/>
              </a:rPr>
            </a:br>
            <a:endParaRPr lang="en-GB" sz="1700" dirty="0"/>
          </a:p>
        </p:txBody>
      </p:sp>
    </p:spTree>
    <p:extLst>
      <p:ext uri="{BB962C8B-B14F-4D97-AF65-F5344CB8AC3E}">
        <p14:creationId xmlns:p14="http://schemas.microsoft.com/office/powerpoint/2010/main" val="89656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D5638A-3465-4B2E-9DDC-328CFD053CB8}"/>
              </a:ext>
            </a:extLst>
          </p:cNvPr>
          <p:cNvSpPr>
            <a:spLocks noGrp="1"/>
          </p:cNvSpPr>
          <p:nvPr>
            <p:ph type="title"/>
          </p:nvPr>
        </p:nvSpPr>
        <p:spPr>
          <a:xfrm>
            <a:off x="1371599" y="294538"/>
            <a:ext cx="9895951" cy="1033669"/>
          </a:xfrm>
        </p:spPr>
        <p:txBody>
          <a:bodyPr vert="horz" lIns="91440" tIns="45720" rIns="91440" bIns="45720" rtlCol="0">
            <a:normAutofit/>
          </a:bodyPr>
          <a:lstStyle/>
          <a:p>
            <a:r>
              <a:rPr lang="en-US" sz="4000" b="1" dirty="0">
                <a:solidFill>
                  <a:srgbClr val="FFFFFF"/>
                </a:solidFill>
              </a:rPr>
              <a:t>The role of</a:t>
            </a:r>
            <a:r>
              <a:rPr lang="en-US" sz="4000" b="1" dirty="0">
                <a:solidFill>
                  <a:srgbClr val="FFFFFF"/>
                </a:solidFill>
                <a:effectLst/>
              </a:rPr>
              <a:t> Thurrock Safeguarding Adults Board</a:t>
            </a:r>
            <a:endParaRPr lang="en-US" sz="4000" b="1">
              <a:solidFill>
                <a:srgbClr val="FFFFFF"/>
              </a:solidFill>
            </a:endParaRPr>
          </a:p>
        </p:txBody>
      </p:sp>
      <p:sp>
        <p:nvSpPr>
          <p:cNvPr id="6" name="Content Placeholder 5">
            <a:extLst>
              <a:ext uri="{FF2B5EF4-FFF2-40B4-BE49-F238E27FC236}">
                <a16:creationId xmlns:a16="http://schemas.microsoft.com/office/drawing/2014/main" id="{8E48BE76-5363-446E-BAD5-2218699E46B0}"/>
              </a:ext>
            </a:extLst>
          </p:cNvPr>
          <p:cNvSpPr>
            <a:spLocks noGrp="1"/>
          </p:cNvSpPr>
          <p:nvPr>
            <p:ph idx="1"/>
          </p:nvPr>
        </p:nvSpPr>
        <p:spPr>
          <a:xfrm>
            <a:off x="1371599" y="2318197"/>
            <a:ext cx="9724031" cy="3683358"/>
          </a:xfrm>
        </p:spPr>
        <p:txBody>
          <a:bodyPr anchor="ctr">
            <a:normAutofit lnSpcReduction="10000"/>
          </a:bodyPr>
          <a:lstStyle/>
          <a:p>
            <a:pPr marL="0" lvl="0" indent="0">
              <a:buNone/>
            </a:pPr>
            <a:r>
              <a:rPr lang="en-US" b="1" i="0" dirty="0">
                <a:latin typeface="Arial" panose="020B0604020202020204" pitchFamily="34" charset="0"/>
                <a:cs typeface="Arial" panose="020B0604020202020204" pitchFamily="34" charset="0"/>
              </a:rPr>
              <a:t>The Board has three core duties:</a:t>
            </a:r>
            <a:endParaRPr lang="en-GB" b="0" dirty="0">
              <a:latin typeface="Arial" panose="020B0604020202020204" pitchFamily="34" charset="0"/>
              <a:cs typeface="Arial" panose="020B0604020202020204" pitchFamily="34" charset="0"/>
            </a:endParaRPr>
          </a:p>
          <a:p>
            <a:pPr lvl="1"/>
            <a:r>
              <a:rPr lang="en-US" sz="2800" b="0" i="0" dirty="0">
                <a:latin typeface="Arial" panose="020B0604020202020204" pitchFamily="34" charset="0"/>
                <a:cs typeface="Arial" panose="020B0604020202020204" pitchFamily="34" charset="0"/>
              </a:rPr>
              <a:t>To publish a Strategic Plan that sets out what the board has achieved and what it aims to achieve for the next year</a:t>
            </a:r>
          </a:p>
          <a:p>
            <a:pPr lvl="1"/>
            <a:r>
              <a:rPr lang="en-US" sz="2800" b="0" i="0" dirty="0">
                <a:latin typeface="Arial" panose="020B0604020202020204" pitchFamily="34" charset="0"/>
                <a:cs typeface="Arial" panose="020B0604020202020204" pitchFamily="34" charset="0"/>
              </a:rPr>
              <a:t>To publish an Annual Report detailing what the SAB has done during the year to achieve its main objective and implement its strategic plan, and include learning from any Safeguarding Adult Reviews</a:t>
            </a:r>
          </a:p>
          <a:p>
            <a:pPr lvl="1"/>
            <a:r>
              <a:rPr lang="en-US" sz="2800" b="0" i="0" dirty="0">
                <a:latin typeface="Arial" panose="020B0604020202020204" pitchFamily="34" charset="0"/>
                <a:cs typeface="Arial" panose="020B0604020202020204" pitchFamily="34" charset="0"/>
              </a:rPr>
              <a:t>Carry out Safeguarding Adult Reviews</a:t>
            </a:r>
          </a:p>
          <a:p>
            <a:endParaRPr lang="en-GB" sz="2000" dirty="0"/>
          </a:p>
        </p:txBody>
      </p:sp>
    </p:spTree>
    <p:extLst>
      <p:ext uri="{BB962C8B-B14F-4D97-AF65-F5344CB8AC3E}">
        <p14:creationId xmlns:p14="http://schemas.microsoft.com/office/powerpoint/2010/main" val="192002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6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Rectangle 7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D5638A-3465-4B2E-9DDC-328CFD053CB8}"/>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a:solidFill>
                  <a:srgbClr val="FFFFFF"/>
                </a:solidFill>
              </a:rPr>
              <a:t>Care Act Statutory Guidance – Each SAB should:</a:t>
            </a:r>
          </a:p>
        </p:txBody>
      </p:sp>
      <p:sp>
        <p:nvSpPr>
          <p:cNvPr id="6" name="Content Placeholder 5">
            <a:extLst>
              <a:ext uri="{FF2B5EF4-FFF2-40B4-BE49-F238E27FC236}">
                <a16:creationId xmlns:a16="http://schemas.microsoft.com/office/drawing/2014/main" id="{8E48BE76-5363-446E-BAD5-2218699E46B0}"/>
              </a:ext>
            </a:extLst>
          </p:cNvPr>
          <p:cNvSpPr>
            <a:spLocks noGrp="1"/>
          </p:cNvSpPr>
          <p:nvPr>
            <p:ph idx="1"/>
          </p:nvPr>
        </p:nvSpPr>
        <p:spPr>
          <a:xfrm>
            <a:off x="4134811" y="10138"/>
            <a:ext cx="7832600" cy="6837724"/>
          </a:xfrm>
        </p:spPr>
        <p:txBody>
          <a:bodyPr numCol="1" anchor="ctr">
            <a:normAutofit/>
          </a:bodyPr>
          <a:lstStyle/>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identify the role, responsibility, authority and accountability with regard to the action each agency and professional group should take to ensure the protection of adults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establish ways of analysing and interrogating data on safeguarding notifications that increase the SAB’s understanding of prevalence of abuse and neglect locally that builds up a picture over time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establish how it will hold partners to account and gain assurance of the effectiveness of its arrangements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determine its arrangements for peer review and self-audit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establish mechanisms for developing policies and strategies for protecting adults which should be formulated, not only in collaboration and consultation with all relevant agencies but also take account of the views of adults who have needs for care and support, their families, advocates and carer representatives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develop preventative strategies that aim to reduce instances of abuse and neglect in its area</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identify types of circumstances giving grounds for concern and when they should be considered as a referral to the local authority as an enquiry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formulate guidance about the arrangements for managing adult safeguarding, and dealing with complaints, grievances and professional and administrative malpractice in relation to safeguarding adults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develop strategies to deal with the impact of issues of race, ethnicity, religion, gender and gender orientation, sexual orientation, age, disadvantage and disability on abuse and neglect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balance the requirements of confidentiality with the consideration that, to protect adults, it may be necessary to share information on a ‘need-to-know </a:t>
            </a:r>
            <a:r>
              <a:rPr lang="en-GB" sz="1200" dirty="0" err="1">
                <a:effectLst/>
                <a:latin typeface="Arial" panose="020B0604020202020204" pitchFamily="34" charset="0"/>
                <a:ea typeface="Times New Roman" panose="02020603050405020304" pitchFamily="18" charset="0"/>
                <a:cs typeface="Arial" panose="020B0604020202020204" pitchFamily="34" charset="0"/>
              </a:rPr>
              <a:t>basis’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identify mechanisms for monitoring and reviewing the implementation and impact of policy and training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carry out safeguarding adult reviews and determine any publication arrangements;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produce a strategic plan and an annual report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evidence how SAB members have challenged one another and held other boards to account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promote multi-agency training and consider any specialist training that may be required. Consider any scope to jointly commission some training with other partnerships, such as the Community Safety Partnership</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endParaRPr lang="en-GB" sz="1000" dirty="0"/>
          </a:p>
        </p:txBody>
      </p:sp>
    </p:spTree>
    <p:extLst>
      <p:ext uri="{BB962C8B-B14F-4D97-AF65-F5344CB8AC3E}">
        <p14:creationId xmlns:p14="http://schemas.microsoft.com/office/powerpoint/2010/main" val="316244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7EB5FB-2D89-4FB2-896A-ACEE93438AA5}"/>
              </a:ext>
            </a:extLst>
          </p:cNvPr>
          <p:cNvSpPr>
            <a:spLocks noGrp="1"/>
          </p:cNvSpPr>
          <p:nvPr>
            <p:ph type="title"/>
          </p:nvPr>
        </p:nvSpPr>
        <p:spPr>
          <a:xfrm>
            <a:off x="660042" y="2945176"/>
            <a:ext cx="2878688" cy="2757975"/>
          </a:xfrm>
        </p:spPr>
        <p:txBody>
          <a:bodyPr vert="horz" lIns="91440" tIns="45720" rIns="91440" bIns="45720" rtlCol="0" anchor="t">
            <a:normAutofit/>
          </a:bodyPr>
          <a:lstStyle/>
          <a:p>
            <a:r>
              <a:rPr lang="en-US" sz="4000">
                <a:solidFill>
                  <a:srgbClr val="FFFFFF"/>
                </a:solidFill>
              </a:rPr>
              <a:t>Membership </a:t>
            </a:r>
          </a:p>
        </p:txBody>
      </p:sp>
      <p:pic>
        <p:nvPicPr>
          <p:cNvPr id="5" name="Content Placeholder 4" descr="Logo, company name&#10;&#10;Description automatically generated">
            <a:extLst>
              <a:ext uri="{FF2B5EF4-FFF2-40B4-BE49-F238E27FC236}">
                <a16:creationId xmlns:a16="http://schemas.microsoft.com/office/drawing/2014/main" id="{5FD7CF66-DB2F-45E9-2111-D65B2B0FDC39}"/>
              </a:ext>
            </a:extLst>
          </p:cNvPr>
          <p:cNvPicPr>
            <a:picLocks noGrp="1" noChangeAspect="1"/>
          </p:cNvPicPr>
          <p:nvPr>
            <p:ph idx="1"/>
          </p:nvPr>
        </p:nvPicPr>
        <p:blipFill>
          <a:blip r:embed="rId2"/>
          <a:stretch>
            <a:fillRect/>
          </a:stretch>
        </p:blipFill>
        <p:spPr>
          <a:xfrm>
            <a:off x="4855018" y="997798"/>
            <a:ext cx="6518425" cy="3894756"/>
          </a:xfrm>
          <a:prstGeom prst="rect">
            <a:avLst/>
          </a:prstGeom>
        </p:spPr>
      </p:pic>
      <p:pic>
        <p:nvPicPr>
          <p:cNvPr id="4" name="Picture 2" descr="VoiceAbility | Advocacy and involvement">
            <a:extLst>
              <a:ext uri="{FF2B5EF4-FFF2-40B4-BE49-F238E27FC236}">
                <a16:creationId xmlns:a16="http://schemas.microsoft.com/office/drawing/2014/main" id="{050826E1-00F5-D368-7C62-389679C341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85582" y="3855942"/>
            <a:ext cx="1665669" cy="133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2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E3B3C8A-9A9B-4C1F-9304-CF9427D0021D}"/>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Structure of the Board</a:t>
            </a:r>
          </a:p>
        </p:txBody>
      </p:sp>
      <p:graphicFrame>
        <p:nvGraphicFramePr>
          <p:cNvPr id="4" name="Diagram 3">
            <a:extLst>
              <a:ext uri="{FF2B5EF4-FFF2-40B4-BE49-F238E27FC236}">
                <a16:creationId xmlns:a16="http://schemas.microsoft.com/office/drawing/2014/main" id="{63CCE996-A3BB-1FF5-1987-EB31F1B8786B}"/>
              </a:ext>
            </a:extLst>
          </p:cNvPr>
          <p:cNvGraphicFramePr/>
          <p:nvPr/>
        </p:nvGraphicFramePr>
        <p:xfrm>
          <a:off x="4139212" y="719451"/>
          <a:ext cx="795217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064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2B198BE-F6DF-4465-B329-28C9E71EB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E083E-83B3-462C-9CE0-247C36F35525}"/>
              </a:ext>
            </a:extLst>
          </p:cNvPr>
          <p:cNvSpPr>
            <a:spLocks noGrp="1"/>
          </p:cNvSpPr>
          <p:nvPr>
            <p:ph type="title"/>
          </p:nvPr>
        </p:nvSpPr>
        <p:spPr>
          <a:xfrm>
            <a:off x="4826002" y="457201"/>
            <a:ext cx="6743698" cy="1556870"/>
          </a:xfrm>
        </p:spPr>
        <p:txBody>
          <a:bodyPr anchor="b">
            <a:normAutofit/>
          </a:bodyPr>
          <a:lstStyle/>
          <a:p>
            <a:r>
              <a:rPr lang="en-GB" sz="4000" b="1">
                <a:latin typeface="+mn-lt"/>
              </a:rPr>
              <a:t>What is adult safeguarding?</a:t>
            </a:r>
          </a:p>
        </p:txBody>
      </p:sp>
      <p:pic>
        <p:nvPicPr>
          <p:cNvPr id="7" name="Picture 6" descr="A picture containing person&#10;&#10;Description automatically generated">
            <a:extLst>
              <a:ext uri="{FF2B5EF4-FFF2-40B4-BE49-F238E27FC236}">
                <a16:creationId xmlns:a16="http://schemas.microsoft.com/office/drawing/2014/main" id="{EDB62F79-F963-4C5D-9303-86DCDE56CF03}"/>
              </a:ext>
            </a:extLst>
          </p:cNvPr>
          <p:cNvPicPr>
            <a:picLocks noChangeAspect="1"/>
          </p:cNvPicPr>
          <p:nvPr/>
        </p:nvPicPr>
        <p:blipFill rotWithShape="1">
          <a:blip r:embed="rId3">
            <a:extLst>
              <a:ext uri="{28A0092B-C50C-407E-A947-70E740481C1C}">
                <a14:useLocalDpi xmlns:a14="http://schemas.microsoft.com/office/drawing/2010/main" val="0"/>
              </a:ext>
            </a:extLst>
          </a:blip>
          <a:srcRect l="16395" r="4" b="4"/>
          <a:stretch/>
        </p:blipFill>
        <p:spPr>
          <a:xfrm>
            <a:off x="-1" y="10"/>
            <a:ext cx="4038601" cy="3224437"/>
          </a:xfrm>
          <a:prstGeom prst="rect">
            <a:avLst/>
          </a:prstGeom>
        </p:spPr>
      </p:pic>
      <p:pic>
        <p:nvPicPr>
          <p:cNvPr id="5" name="Picture 4" descr="Two people smiling sitting at a table giving each other high five&#10;&#10;">
            <a:extLst>
              <a:ext uri="{FF2B5EF4-FFF2-40B4-BE49-F238E27FC236}">
                <a16:creationId xmlns:a16="http://schemas.microsoft.com/office/drawing/2014/main" id="{7D7B7723-8254-4268-B8B4-6E0280807935}"/>
              </a:ext>
            </a:extLst>
          </p:cNvPr>
          <p:cNvPicPr>
            <a:picLocks noChangeAspect="1"/>
          </p:cNvPicPr>
          <p:nvPr/>
        </p:nvPicPr>
        <p:blipFill rotWithShape="1">
          <a:blip r:embed="rId4">
            <a:extLst>
              <a:ext uri="{28A0092B-C50C-407E-A947-70E740481C1C}">
                <a14:useLocalDpi xmlns:a14="http://schemas.microsoft.com/office/drawing/2010/main" val="0"/>
              </a:ext>
            </a:extLst>
          </a:blip>
          <a:srcRect l="3520" r="11771"/>
          <a:stretch/>
        </p:blipFill>
        <p:spPr>
          <a:xfrm>
            <a:off x="20" y="3218008"/>
            <a:ext cx="4038581" cy="3182363"/>
          </a:xfrm>
          <a:prstGeom prst="rect">
            <a:avLst/>
          </a:prstGeom>
        </p:spPr>
      </p:pic>
      <p:sp>
        <p:nvSpPr>
          <p:cNvPr id="3" name="Content Placeholder 2">
            <a:extLst>
              <a:ext uri="{FF2B5EF4-FFF2-40B4-BE49-F238E27FC236}">
                <a16:creationId xmlns:a16="http://schemas.microsoft.com/office/drawing/2014/main" id="{79C17F9F-30DB-4A73-ACAB-0B43A8A84189}"/>
              </a:ext>
            </a:extLst>
          </p:cNvPr>
          <p:cNvSpPr>
            <a:spLocks noGrp="1"/>
          </p:cNvSpPr>
          <p:nvPr>
            <p:ph idx="1"/>
          </p:nvPr>
        </p:nvSpPr>
        <p:spPr>
          <a:xfrm>
            <a:off x="4203032" y="2014072"/>
            <a:ext cx="7619999" cy="3724120"/>
          </a:xfrm>
        </p:spPr>
        <p:txBody>
          <a:bodyPr>
            <a:noAutofit/>
          </a:bodyPr>
          <a:lstStyle/>
          <a:p>
            <a:pPr marL="0" indent="0">
              <a:buNone/>
            </a:pPr>
            <a:r>
              <a:rPr lang="en-US" sz="1600" b="1" i="0" dirty="0">
                <a:effectLst/>
              </a:rPr>
              <a:t>Safeguarding means protecting an adult’s right to live in safety</a:t>
            </a:r>
            <a:r>
              <a:rPr lang="en-US" sz="1600" b="1" dirty="0"/>
              <a:t> </a:t>
            </a:r>
            <a:r>
              <a:rPr lang="en-US" sz="1600" b="1" i="0" dirty="0">
                <a:effectLst/>
              </a:rPr>
              <a:t>free from abuse and neglect.  It is about people and </a:t>
            </a:r>
            <a:r>
              <a:rPr lang="en-US" sz="1600" b="1" i="0" dirty="0" err="1">
                <a:effectLst/>
              </a:rPr>
              <a:t>organisations</a:t>
            </a:r>
            <a:r>
              <a:rPr lang="en-US" sz="1600" b="1" i="0" dirty="0">
                <a:effectLst/>
              </a:rPr>
              <a:t> working together. </a:t>
            </a:r>
          </a:p>
          <a:p>
            <a:pPr marL="0" indent="0">
              <a:buNone/>
            </a:pPr>
            <a:endParaRPr lang="en-US" sz="1600" b="1" i="0" dirty="0">
              <a:effectLst/>
            </a:endParaRPr>
          </a:p>
          <a:p>
            <a:pPr marL="0" indent="0">
              <a:buNone/>
            </a:pPr>
            <a:r>
              <a:rPr lang="en-US" sz="1600" b="1" dirty="0"/>
              <a:t>Safeguarding applies to adults who: </a:t>
            </a:r>
          </a:p>
          <a:p>
            <a:pPr marL="0" indent="0">
              <a:buNone/>
            </a:pPr>
            <a:r>
              <a:rPr lang="en-US" sz="1600" b="1" dirty="0"/>
              <a:t>• Are over the age of 18 </a:t>
            </a:r>
          </a:p>
          <a:p>
            <a:pPr marL="0" indent="0">
              <a:buNone/>
            </a:pPr>
            <a:r>
              <a:rPr lang="en-US" sz="1600" b="1" dirty="0"/>
              <a:t>• Have care and support needs</a:t>
            </a:r>
          </a:p>
          <a:p>
            <a:pPr marL="0" indent="0">
              <a:buNone/>
            </a:pPr>
            <a:r>
              <a:rPr lang="en-US" sz="1600" b="1" dirty="0"/>
              <a:t>• Are experiencing, or at risk of, abuse or neglect </a:t>
            </a:r>
          </a:p>
          <a:p>
            <a:pPr marL="0" indent="0">
              <a:buNone/>
            </a:pPr>
            <a:r>
              <a:rPr lang="en-US" sz="1600" b="1" dirty="0"/>
              <a:t>• As a result of those care and support needs are unable to protect themselves from abuse or neglect </a:t>
            </a:r>
          </a:p>
          <a:p>
            <a:pPr marL="0" indent="0">
              <a:buNone/>
            </a:pPr>
            <a:endParaRPr lang="en-US" sz="1600" b="1" dirty="0"/>
          </a:p>
          <a:p>
            <a:pPr marL="0" indent="0">
              <a:buNone/>
            </a:pPr>
            <a:r>
              <a:rPr lang="en-US" sz="1600" b="1" dirty="0"/>
              <a:t>Underpinning this is </a:t>
            </a:r>
            <a:r>
              <a:rPr lang="en-US" sz="1600" b="1" i="0" dirty="0">
                <a:effectLst/>
              </a:rPr>
              <a:t>Making Safeguarding Personal' (MSP) which aims to ensure that the adult  and/or their advocate are asked what they would like to happen at  the earliest opportunity. </a:t>
            </a:r>
            <a:endParaRPr lang="en-GB" sz="1600" b="1" dirty="0"/>
          </a:p>
        </p:txBody>
      </p:sp>
      <p:sp>
        <p:nvSpPr>
          <p:cNvPr id="23" name="Rectangle 2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9"/>
            <a:ext cx="12192000" cy="456773"/>
          </a:xfrm>
          <a:prstGeom prst="rect">
            <a:avLst/>
          </a:prstGeom>
          <a:gradFill>
            <a:gsLst>
              <a:gs pos="0">
                <a:schemeClr val="accent1"/>
              </a:gs>
              <a:gs pos="100000">
                <a:srgbClr val="000000"/>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6400799"/>
            <a:ext cx="8153398" cy="456772"/>
          </a:xfrm>
          <a:prstGeom prst="rect">
            <a:avLst/>
          </a:prstGeom>
          <a:gradFill>
            <a:gsLst>
              <a:gs pos="0">
                <a:srgbClr val="000000">
                  <a:alpha val="63000"/>
                </a:srgbClr>
              </a:gs>
              <a:gs pos="100000">
                <a:schemeClr val="accent1">
                  <a:alpha val="61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86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46807BC-2CFE-2492-E73F-92F76DCA937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Safeguarding data 2021-22</a:t>
            </a:r>
          </a:p>
        </p:txBody>
      </p:sp>
      <p:pic>
        <p:nvPicPr>
          <p:cNvPr id="4" name="Graphic 2">
            <a:extLst>
              <a:ext uri="{FF2B5EF4-FFF2-40B4-BE49-F238E27FC236}">
                <a16:creationId xmlns:a16="http://schemas.microsoft.com/office/drawing/2014/main" id="{CEC94655-625E-EEC5-861A-F600522B9A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02428" y="1396758"/>
            <a:ext cx="7225748" cy="4064483"/>
          </a:xfrm>
          <a:prstGeom prst="rect">
            <a:avLst/>
          </a:prstGeom>
        </p:spPr>
      </p:pic>
    </p:spTree>
    <p:extLst>
      <p:ext uri="{BB962C8B-B14F-4D97-AF65-F5344CB8AC3E}">
        <p14:creationId xmlns:p14="http://schemas.microsoft.com/office/powerpoint/2010/main" val="16335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DAB173-F984-229F-BD70-492633185C1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Safeguarding data 2021-22</a:t>
            </a:r>
          </a:p>
        </p:txBody>
      </p:sp>
      <p:pic>
        <p:nvPicPr>
          <p:cNvPr id="4" name="Content Placeholder 3">
            <a:extLst>
              <a:ext uri="{FF2B5EF4-FFF2-40B4-BE49-F238E27FC236}">
                <a16:creationId xmlns:a16="http://schemas.microsoft.com/office/drawing/2014/main" id="{C5694DD6-1C1C-7BF9-5F5E-8631EDDDB41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502428" y="1396758"/>
            <a:ext cx="7225748" cy="4064483"/>
          </a:xfrm>
          <a:prstGeom prst="rect">
            <a:avLst/>
          </a:prstGeom>
        </p:spPr>
      </p:pic>
    </p:spTree>
    <p:extLst>
      <p:ext uri="{BB962C8B-B14F-4D97-AF65-F5344CB8AC3E}">
        <p14:creationId xmlns:p14="http://schemas.microsoft.com/office/powerpoint/2010/main" val="3192814405"/>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3F762A"/>
      </a:dk2>
      <a:lt2>
        <a:srgbClr val="F2F2F2"/>
      </a:lt2>
      <a:accent1>
        <a:srgbClr val="549E39"/>
      </a:accent1>
      <a:accent2>
        <a:srgbClr val="549E39"/>
      </a:accent2>
      <a:accent3>
        <a:srgbClr val="F2F2F2"/>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TotalTime>
  <Words>2466</Words>
  <Application>Microsoft Office PowerPoint</Application>
  <PresentationFormat>Widescreen</PresentationFormat>
  <Paragraphs>189</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Symbol</vt:lpstr>
      <vt:lpstr>Times New Roman</vt:lpstr>
      <vt:lpstr>Office Theme</vt:lpstr>
      <vt:lpstr> Thurrock Safeguarding Adults Board (TSAB)  Strategic Plan  2023-26 </vt:lpstr>
      <vt:lpstr>The work of Thurrock Safeguarding Adults Board </vt:lpstr>
      <vt:lpstr>The role of Thurrock Safeguarding Adults Board</vt:lpstr>
      <vt:lpstr>Care Act Statutory Guidance – Each SAB should:</vt:lpstr>
      <vt:lpstr>Membership </vt:lpstr>
      <vt:lpstr>Structure of the Board</vt:lpstr>
      <vt:lpstr>What is adult safeguarding?</vt:lpstr>
      <vt:lpstr>Safeguarding data 2021-22</vt:lpstr>
      <vt:lpstr>Safeguarding data 2021-22</vt:lpstr>
      <vt:lpstr>Safeguarding principles</vt:lpstr>
      <vt:lpstr>Priority 1 – Empowerment </vt:lpstr>
      <vt:lpstr>Priority 2 – Prevention </vt:lpstr>
      <vt:lpstr>Priority 3 – Proportionality  </vt:lpstr>
      <vt:lpstr>Priority 4 – Protection  </vt:lpstr>
      <vt:lpstr>Priority 5 – Partnership </vt:lpstr>
      <vt:lpstr>Priority 6 – Accountability </vt:lpstr>
      <vt:lpstr>Reflection on previous strategy 1. To increase our understanding of abuse and neglect.</vt:lpstr>
      <vt:lpstr>   Reflection on previous strategy –  Priority 2. To contribute implementing the recommendations of the Sexual Abuse/Violence JSNA.   </vt:lpstr>
      <vt:lpstr>Reflection on previous strategy –  Priority 3. To focus on perpetrator disruption.</vt:lpstr>
      <vt:lpstr>Reflection on previous strategy –  Priority 4. To strengthen transitional safeguarding arrangements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Thurrock Safeguarding Adults Board (TSAB)  Strategic Plan  2023-26 </dc:title>
  <dc:creator>Ward, Paula</dc:creator>
  <cp:lastModifiedBy>Ward, Paula</cp:lastModifiedBy>
  <cp:revision>1</cp:revision>
  <dcterms:created xsi:type="dcterms:W3CDTF">2023-11-01T11:46:44Z</dcterms:created>
  <dcterms:modified xsi:type="dcterms:W3CDTF">2023-11-01T12:29:53Z</dcterms:modified>
</cp:coreProperties>
</file>